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70" r:id="rId12"/>
  </p:sldIdLst>
  <p:sldSz cx="18288000" cy="10287000"/>
  <p:notesSz cx="6858000" cy="9144000"/>
  <p:embeddedFontLst>
    <p:embeddedFont>
      <p:font typeface="Cormorant Garamond Bold" panose="020B0604020202020204" charset="0"/>
      <p:regular r:id="rId14"/>
    </p:embeddedFont>
    <p:embeddedFont>
      <p:font typeface="Garamond" panose="02020404030301010803" pitchFamily="18" charset="0"/>
      <p:regular r:id="rId15"/>
      <p:bold r:id="rId16"/>
      <p:italic r:id="rId17"/>
    </p:embeddedFont>
    <p:embeddedFont>
      <p:font typeface="Glacial Indifference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894"/>
    <a:srgbClr val="9D9DE4"/>
    <a:srgbClr val="8382D1"/>
    <a:srgbClr val="2D38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24AE9B-9218-46EA-80CB-FA51C55F0D24}" v="27" dt="2026-01-21T04:42:09.1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72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ITH G C" userId="2994eace-b249-47b0-b20c-efd30f0345bd" providerId="ADAL" clId="{6A3113B2-F66D-4C69-8B35-0CCF43C44466}"/>
    <pc:docChg chg="undo custSel modSld sldOrd">
      <pc:chgData name="DEEPITH G C" userId="2994eace-b249-47b0-b20c-efd30f0345bd" providerId="ADAL" clId="{6A3113B2-F66D-4C69-8B35-0CCF43C44466}" dt="2026-01-21T04:41:44.104" v="180" actId="20577"/>
      <pc:docMkLst>
        <pc:docMk/>
      </pc:docMkLst>
      <pc:sldChg chg="modSp mod">
        <pc:chgData name="DEEPITH G C" userId="2994eace-b249-47b0-b20c-efd30f0345bd" providerId="ADAL" clId="{6A3113B2-F66D-4C69-8B35-0CCF43C44466}" dt="2026-01-21T04:41:44.104" v="180" actId="20577"/>
        <pc:sldMkLst>
          <pc:docMk/>
          <pc:sldMk cId="0" sldId="256"/>
        </pc:sldMkLst>
        <pc:spChg chg="mod">
          <ac:chgData name="DEEPITH G C" userId="2994eace-b249-47b0-b20c-efd30f0345bd" providerId="ADAL" clId="{6A3113B2-F66D-4C69-8B35-0CCF43C44466}" dt="2026-01-21T04:41:44.104" v="180" actId="20577"/>
          <ac:spMkLst>
            <pc:docMk/>
            <pc:sldMk cId="0" sldId="256"/>
            <ac:spMk id="11" creationId="{0F2D8E45-6786-0373-1C4D-91C5CE992874}"/>
          </ac:spMkLst>
        </pc:spChg>
      </pc:sldChg>
      <pc:sldChg chg="modSp mod">
        <pc:chgData name="DEEPITH G C" userId="2994eace-b249-47b0-b20c-efd30f0345bd" providerId="ADAL" clId="{6A3113B2-F66D-4C69-8B35-0CCF43C44466}" dt="2026-01-20T18:18:22.517" v="146" actId="207"/>
        <pc:sldMkLst>
          <pc:docMk/>
          <pc:sldMk cId="0" sldId="258"/>
        </pc:sldMkLst>
        <pc:spChg chg="mod">
          <ac:chgData name="DEEPITH G C" userId="2994eace-b249-47b0-b20c-efd30f0345bd" providerId="ADAL" clId="{6A3113B2-F66D-4C69-8B35-0CCF43C44466}" dt="2026-01-20T18:18:22.517" v="146" actId="207"/>
          <ac:spMkLst>
            <pc:docMk/>
            <pc:sldMk cId="0" sldId="258"/>
            <ac:spMk id="3" creationId="{00000000-0000-0000-0000-000000000000}"/>
          </ac:spMkLst>
        </pc:spChg>
      </pc:sldChg>
      <pc:sldChg chg="modSp mod">
        <pc:chgData name="DEEPITH G C" userId="2994eace-b249-47b0-b20c-efd30f0345bd" providerId="ADAL" clId="{6A3113B2-F66D-4C69-8B35-0CCF43C44466}" dt="2026-01-20T18:19:49.496" v="151" actId="255"/>
        <pc:sldMkLst>
          <pc:docMk/>
          <pc:sldMk cId="0" sldId="259"/>
        </pc:sldMkLst>
        <pc:spChg chg="mod">
          <ac:chgData name="DEEPITH G C" userId="2994eace-b249-47b0-b20c-efd30f0345bd" providerId="ADAL" clId="{6A3113B2-F66D-4C69-8B35-0CCF43C44466}" dt="2026-01-20T18:19:49.496" v="151" actId="255"/>
          <ac:spMkLst>
            <pc:docMk/>
            <pc:sldMk cId="0" sldId="259"/>
            <ac:spMk id="9" creationId="{58D9E2FC-60D3-5015-17B8-4BE35E3295B3}"/>
          </ac:spMkLst>
        </pc:spChg>
        <pc:spChg chg="mod">
          <ac:chgData name="DEEPITH G C" userId="2994eace-b249-47b0-b20c-efd30f0345bd" providerId="ADAL" clId="{6A3113B2-F66D-4C69-8B35-0CCF43C44466}" dt="2026-01-20T18:19:35.156" v="149" actId="14100"/>
          <ac:spMkLst>
            <pc:docMk/>
            <pc:sldMk cId="0" sldId="259"/>
            <ac:spMk id="10" creationId="{BF858949-C222-AC5B-762D-33C4843C10DC}"/>
          </ac:spMkLst>
        </pc:spChg>
        <pc:spChg chg="mod">
          <ac:chgData name="DEEPITH G C" userId="2994eace-b249-47b0-b20c-efd30f0345bd" providerId="ADAL" clId="{6A3113B2-F66D-4C69-8B35-0CCF43C44466}" dt="2026-01-20T15:38:59.869" v="144" actId="2710"/>
          <ac:spMkLst>
            <pc:docMk/>
            <pc:sldMk cId="0" sldId="259"/>
            <ac:spMk id="11" creationId="{0C86D7D1-AEFC-7D35-D4E1-181B6914BC17}"/>
          </ac:spMkLst>
        </pc:spChg>
      </pc:sldChg>
      <pc:sldChg chg="modSp mod">
        <pc:chgData name="DEEPITH G C" userId="2994eace-b249-47b0-b20c-efd30f0345bd" providerId="ADAL" clId="{6A3113B2-F66D-4C69-8B35-0CCF43C44466}" dt="2026-01-20T18:27:09.003" v="165" actId="1076"/>
        <pc:sldMkLst>
          <pc:docMk/>
          <pc:sldMk cId="0" sldId="261"/>
        </pc:sldMkLst>
        <pc:picChg chg="mod">
          <ac:chgData name="DEEPITH G C" userId="2994eace-b249-47b0-b20c-efd30f0345bd" providerId="ADAL" clId="{6A3113B2-F66D-4C69-8B35-0CCF43C44466}" dt="2026-01-20T18:22:29.348" v="153" actId="14100"/>
          <ac:picMkLst>
            <pc:docMk/>
            <pc:sldMk cId="0" sldId="261"/>
            <ac:picMk id="40" creationId="{7F5AF2BB-624A-3090-970C-F2D36BCE5CB5}"/>
          </ac:picMkLst>
        </pc:picChg>
        <pc:picChg chg="mod">
          <ac:chgData name="DEEPITH G C" userId="2994eace-b249-47b0-b20c-efd30f0345bd" providerId="ADAL" clId="{6A3113B2-F66D-4C69-8B35-0CCF43C44466}" dt="2026-01-20T18:26:18.447" v="156" actId="1076"/>
          <ac:picMkLst>
            <pc:docMk/>
            <pc:sldMk cId="0" sldId="261"/>
            <ac:picMk id="41" creationId="{D27483B7-C12F-BB26-7244-0F9C424E34E0}"/>
          </ac:picMkLst>
        </pc:picChg>
        <pc:picChg chg="mod modCrop">
          <ac:chgData name="DEEPITH G C" userId="2994eace-b249-47b0-b20c-efd30f0345bd" providerId="ADAL" clId="{6A3113B2-F66D-4C69-8B35-0CCF43C44466}" dt="2026-01-20T18:26:34.867" v="159" actId="732"/>
          <ac:picMkLst>
            <pc:docMk/>
            <pc:sldMk cId="0" sldId="261"/>
            <ac:picMk id="42" creationId="{0030410A-9486-FCCF-0EBE-ECD2DF2C1CEF}"/>
          </ac:picMkLst>
        </pc:picChg>
        <pc:picChg chg="mod modCrop">
          <ac:chgData name="DEEPITH G C" userId="2994eace-b249-47b0-b20c-efd30f0345bd" providerId="ADAL" clId="{6A3113B2-F66D-4C69-8B35-0CCF43C44466}" dt="2026-01-20T18:27:09.003" v="165" actId="1076"/>
          <ac:picMkLst>
            <pc:docMk/>
            <pc:sldMk cId="0" sldId="261"/>
            <ac:picMk id="44" creationId="{6E680500-09A6-FFCE-59DB-C72EB26C46FB}"/>
          </ac:picMkLst>
        </pc:picChg>
        <pc:picChg chg="mod">
          <ac:chgData name="DEEPITH G C" userId="2994eace-b249-47b0-b20c-efd30f0345bd" providerId="ADAL" clId="{6A3113B2-F66D-4C69-8B35-0CCF43C44466}" dt="2026-01-20T18:26:44.379" v="160" actId="1076"/>
          <ac:picMkLst>
            <pc:docMk/>
            <pc:sldMk cId="0" sldId="261"/>
            <ac:picMk id="45" creationId="{470195E8-A1DF-7967-91D8-F87F4F5ADA5A}"/>
          </ac:picMkLst>
        </pc:picChg>
      </pc:sldChg>
      <pc:sldChg chg="addSp delSp modSp mod">
        <pc:chgData name="DEEPITH G C" userId="2994eace-b249-47b0-b20c-efd30f0345bd" providerId="ADAL" clId="{6A3113B2-F66D-4C69-8B35-0CCF43C44466}" dt="2026-01-20T15:34:10.681" v="128" actId="1076"/>
        <pc:sldMkLst>
          <pc:docMk/>
          <pc:sldMk cId="0" sldId="262"/>
        </pc:sldMkLst>
        <pc:picChg chg="add mod modCrop">
          <ac:chgData name="DEEPITH G C" userId="2994eace-b249-47b0-b20c-efd30f0345bd" providerId="ADAL" clId="{6A3113B2-F66D-4C69-8B35-0CCF43C44466}" dt="2026-01-20T15:34:10.681" v="128" actId="1076"/>
          <ac:picMkLst>
            <pc:docMk/>
            <pc:sldMk cId="0" sldId="262"/>
            <ac:picMk id="3" creationId="{1DF88841-6A1B-C45F-72AF-784E1BED6B8E}"/>
          </ac:picMkLst>
        </pc:picChg>
        <pc:picChg chg="del">
          <ac:chgData name="DEEPITH G C" userId="2994eace-b249-47b0-b20c-efd30f0345bd" providerId="ADAL" clId="{6A3113B2-F66D-4C69-8B35-0CCF43C44466}" dt="2026-01-20T15:33:07.109" v="119" actId="478"/>
          <ac:picMkLst>
            <pc:docMk/>
            <pc:sldMk cId="0" sldId="262"/>
            <ac:picMk id="15" creationId="{5EBD5885-714E-9AE4-FD9B-683522C181D7}"/>
          </ac:picMkLst>
        </pc:picChg>
      </pc:sldChg>
      <pc:sldChg chg="addSp delSp modSp mod">
        <pc:chgData name="DEEPITH G C" userId="2994eace-b249-47b0-b20c-efd30f0345bd" providerId="ADAL" clId="{6A3113B2-F66D-4C69-8B35-0CCF43C44466}" dt="2026-01-20T18:31:22.421" v="177" actId="1076"/>
        <pc:sldMkLst>
          <pc:docMk/>
          <pc:sldMk cId="0" sldId="263"/>
        </pc:sldMkLst>
        <pc:spChg chg="mod">
          <ac:chgData name="DEEPITH G C" userId="2994eace-b249-47b0-b20c-efd30f0345bd" providerId="ADAL" clId="{6A3113B2-F66D-4C69-8B35-0CCF43C44466}" dt="2026-01-20T18:30:33.153" v="173" actId="1076"/>
          <ac:spMkLst>
            <pc:docMk/>
            <pc:sldMk cId="0" sldId="263"/>
            <ac:spMk id="97" creationId="{EADB0552-80A6-E89A-868F-0938F5ECDCF3}"/>
          </ac:spMkLst>
        </pc:spChg>
        <pc:spChg chg="mod">
          <ac:chgData name="DEEPITH G C" userId="2994eace-b249-47b0-b20c-efd30f0345bd" providerId="ADAL" clId="{6A3113B2-F66D-4C69-8B35-0CCF43C44466}" dt="2026-01-20T18:31:22.421" v="177" actId="1076"/>
          <ac:spMkLst>
            <pc:docMk/>
            <pc:sldMk cId="0" sldId="263"/>
            <ac:spMk id="98" creationId="{AFC7E5FE-4556-FDE5-6BD4-73E17E63C319}"/>
          </ac:spMkLst>
        </pc:spChg>
        <pc:spChg chg="mod">
          <ac:chgData name="DEEPITH G C" userId="2994eace-b249-47b0-b20c-efd30f0345bd" providerId="ADAL" clId="{6A3113B2-F66D-4C69-8B35-0CCF43C44466}" dt="2026-01-20T18:30:52.211" v="174" actId="1076"/>
          <ac:spMkLst>
            <pc:docMk/>
            <pc:sldMk cId="0" sldId="263"/>
            <ac:spMk id="100" creationId="{FBDF94BA-8328-9C2B-276B-B6FE69CF63CE}"/>
          </ac:spMkLst>
        </pc:spChg>
        <pc:picChg chg="add mod modCrop">
          <ac:chgData name="DEEPITH G C" userId="2994eace-b249-47b0-b20c-efd30f0345bd" providerId="ADAL" clId="{6A3113B2-F66D-4C69-8B35-0CCF43C44466}" dt="2026-01-20T15:38:27.751" v="141" actId="1076"/>
          <ac:picMkLst>
            <pc:docMk/>
            <pc:sldMk cId="0" sldId="263"/>
            <ac:picMk id="3" creationId="{90CCF60D-1A34-BFCD-4BE7-D7309AD72526}"/>
          </ac:picMkLst>
        </pc:picChg>
        <pc:picChg chg="del">
          <ac:chgData name="DEEPITH G C" userId="2994eace-b249-47b0-b20c-efd30f0345bd" providerId="ADAL" clId="{6A3113B2-F66D-4C69-8B35-0CCF43C44466}" dt="2026-01-20T15:34:20.361" v="129" actId="478"/>
          <ac:picMkLst>
            <pc:docMk/>
            <pc:sldMk cId="0" sldId="263"/>
            <ac:picMk id="103" creationId="{4C3DF672-C94C-D98F-1C08-C386B4694247}"/>
          </ac:picMkLst>
        </pc:picChg>
      </pc:sldChg>
      <pc:sldChg chg="modSp mod">
        <pc:chgData name="DEEPITH G C" userId="2994eace-b249-47b0-b20c-efd30f0345bd" providerId="ADAL" clId="{6A3113B2-F66D-4C69-8B35-0CCF43C44466}" dt="2026-01-20T15:22:24.196" v="118" actId="1076"/>
        <pc:sldMkLst>
          <pc:docMk/>
          <pc:sldMk cId="0" sldId="265"/>
        </pc:sldMkLst>
        <pc:spChg chg="mod">
          <ac:chgData name="DEEPITH G C" userId="2994eace-b249-47b0-b20c-efd30f0345bd" providerId="ADAL" clId="{6A3113B2-F66D-4C69-8B35-0CCF43C44466}" dt="2026-01-20T15:22:12.778" v="117" actId="1076"/>
          <ac:spMkLst>
            <pc:docMk/>
            <pc:sldMk cId="0" sldId="265"/>
            <ac:spMk id="6" creationId="{94517849-F8E5-1A28-4354-9B3DC2AEDBD0}"/>
          </ac:spMkLst>
        </pc:spChg>
        <pc:spChg chg="mod">
          <ac:chgData name="DEEPITH G C" userId="2994eace-b249-47b0-b20c-efd30f0345bd" providerId="ADAL" clId="{6A3113B2-F66D-4C69-8B35-0CCF43C44466}" dt="2026-01-20T15:21:14.759" v="111" actId="1076"/>
          <ac:spMkLst>
            <pc:docMk/>
            <pc:sldMk cId="0" sldId="265"/>
            <ac:spMk id="9" creationId="{B93D5CBB-980F-0297-AC9E-32E62E29D9AF}"/>
          </ac:spMkLst>
        </pc:spChg>
        <pc:spChg chg="mod">
          <ac:chgData name="DEEPITH G C" userId="2994eace-b249-47b0-b20c-efd30f0345bd" providerId="ADAL" clId="{6A3113B2-F66D-4C69-8B35-0CCF43C44466}" dt="2026-01-20T15:21:14.759" v="111" actId="1076"/>
          <ac:spMkLst>
            <pc:docMk/>
            <pc:sldMk cId="0" sldId="265"/>
            <ac:spMk id="11" creationId="{D6E7EE99-BA56-76F5-878F-8B349E10D53C}"/>
          </ac:spMkLst>
        </pc:spChg>
        <pc:spChg chg="mod">
          <ac:chgData name="DEEPITH G C" userId="2994eace-b249-47b0-b20c-efd30f0345bd" providerId="ADAL" clId="{6A3113B2-F66D-4C69-8B35-0CCF43C44466}" dt="2026-01-20T15:22:24.196" v="118" actId="1076"/>
          <ac:spMkLst>
            <pc:docMk/>
            <pc:sldMk cId="0" sldId="265"/>
            <ac:spMk id="12" creationId="{50FB3F53-1EA4-0A4C-7B64-4CD4C99EED67}"/>
          </ac:spMkLst>
        </pc:spChg>
        <pc:spChg chg="mod">
          <ac:chgData name="DEEPITH G C" userId="2994eace-b249-47b0-b20c-efd30f0345bd" providerId="ADAL" clId="{6A3113B2-F66D-4C69-8B35-0CCF43C44466}" dt="2026-01-20T15:22:24.196" v="118" actId="1076"/>
          <ac:spMkLst>
            <pc:docMk/>
            <pc:sldMk cId="0" sldId="265"/>
            <ac:spMk id="14" creationId="{5933866B-0661-7F72-052F-DA8CD0B793FA}"/>
          </ac:spMkLst>
        </pc:spChg>
        <pc:spChg chg="mod">
          <ac:chgData name="DEEPITH G C" userId="2994eace-b249-47b0-b20c-efd30f0345bd" providerId="ADAL" clId="{6A3113B2-F66D-4C69-8B35-0CCF43C44466}" dt="2026-01-20T15:22:24.196" v="118" actId="1076"/>
          <ac:spMkLst>
            <pc:docMk/>
            <pc:sldMk cId="0" sldId="265"/>
            <ac:spMk id="15" creationId="{5B5CBDF0-E54C-A8AA-A3E5-EFA97EDB6450}"/>
          </ac:spMkLst>
        </pc:spChg>
        <pc:picChg chg="mod">
          <ac:chgData name="DEEPITH G C" userId="2994eace-b249-47b0-b20c-efd30f0345bd" providerId="ADAL" clId="{6A3113B2-F66D-4C69-8B35-0CCF43C44466}" dt="2026-01-20T15:22:24.196" v="118" actId="1076"/>
          <ac:picMkLst>
            <pc:docMk/>
            <pc:sldMk cId="0" sldId="265"/>
            <ac:picMk id="13" creationId="{00A3A2AB-B20A-4B88-1161-76EC399EC01B}"/>
          </ac:picMkLst>
        </pc:picChg>
      </pc:sldChg>
      <pc:sldChg chg="addSp delSp modSp mod ord">
        <pc:chgData name="DEEPITH G C" userId="2994eace-b249-47b0-b20c-efd30f0345bd" providerId="ADAL" clId="{6A3113B2-F66D-4C69-8B35-0CCF43C44466}" dt="2026-01-20T15:19:56.616" v="104" actId="1076"/>
        <pc:sldMkLst>
          <pc:docMk/>
          <pc:sldMk cId="0" sldId="267"/>
        </pc:sldMkLst>
        <pc:spChg chg="mod">
          <ac:chgData name="DEEPITH G C" userId="2994eace-b249-47b0-b20c-efd30f0345bd" providerId="ADAL" clId="{6A3113B2-F66D-4C69-8B35-0CCF43C44466}" dt="2026-01-20T15:14:31.438" v="67" actId="1076"/>
          <ac:spMkLst>
            <pc:docMk/>
            <pc:sldMk cId="0" sldId="267"/>
            <ac:spMk id="5" creationId="{00000000-0000-0000-0000-000000000000}"/>
          </ac:spMkLst>
        </pc:spChg>
        <pc:spChg chg="del mod">
          <ac:chgData name="DEEPITH G C" userId="2994eace-b249-47b0-b20c-efd30f0345bd" providerId="ADAL" clId="{6A3113B2-F66D-4C69-8B35-0CCF43C44466}" dt="2026-01-20T15:15:02.342" v="73"/>
          <ac:spMkLst>
            <pc:docMk/>
            <pc:sldMk cId="0" sldId="267"/>
            <ac:spMk id="6" creationId="{00000000-0000-0000-0000-000000000000}"/>
          </ac:spMkLst>
        </pc:spChg>
        <pc:spChg chg="add mod">
          <ac:chgData name="DEEPITH G C" userId="2994eace-b249-47b0-b20c-efd30f0345bd" providerId="ADAL" clId="{6A3113B2-F66D-4C69-8B35-0CCF43C44466}" dt="2026-01-20T15:18:31.254" v="89" actId="1076"/>
          <ac:spMkLst>
            <pc:docMk/>
            <pc:sldMk cId="0" sldId="267"/>
            <ac:spMk id="8" creationId="{F213595E-2CFD-2507-8FA9-71534ADE893A}"/>
          </ac:spMkLst>
        </pc:spChg>
        <pc:spChg chg="add">
          <ac:chgData name="DEEPITH G C" userId="2994eace-b249-47b0-b20c-efd30f0345bd" providerId="ADAL" clId="{6A3113B2-F66D-4C69-8B35-0CCF43C44466}" dt="2026-01-20T15:14:58.900" v="71"/>
          <ac:spMkLst>
            <pc:docMk/>
            <pc:sldMk cId="0" sldId="267"/>
            <ac:spMk id="9" creationId="{6FAE13CC-B357-471B-3585-3EA49D909BA4}"/>
          </ac:spMkLst>
        </pc:spChg>
        <pc:spChg chg="add del mod">
          <ac:chgData name="DEEPITH G C" userId="2994eace-b249-47b0-b20c-efd30f0345bd" providerId="ADAL" clId="{6A3113B2-F66D-4C69-8B35-0CCF43C44466}" dt="2026-01-20T15:15:38.023" v="80" actId="478"/>
          <ac:spMkLst>
            <pc:docMk/>
            <pc:sldMk cId="0" sldId="267"/>
            <ac:spMk id="10" creationId="{24EBEE4D-6BF4-A661-5D7D-A6C28E4D35EF}"/>
          </ac:spMkLst>
        </pc:spChg>
        <pc:spChg chg="add del mod">
          <ac:chgData name="DEEPITH G C" userId="2994eace-b249-47b0-b20c-efd30f0345bd" providerId="ADAL" clId="{6A3113B2-F66D-4C69-8B35-0CCF43C44466}" dt="2026-01-20T15:15:38.023" v="80" actId="478"/>
          <ac:spMkLst>
            <pc:docMk/>
            <pc:sldMk cId="0" sldId="267"/>
            <ac:spMk id="11" creationId="{D9696F42-F2FF-7C43-AE35-451AA0108F21}"/>
          </ac:spMkLst>
        </pc:spChg>
        <pc:spChg chg="add mod">
          <ac:chgData name="DEEPITH G C" userId="2994eace-b249-47b0-b20c-efd30f0345bd" providerId="ADAL" clId="{6A3113B2-F66D-4C69-8B35-0CCF43C44466}" dt="2026-01-20T15:19:40.202" v="101" actId="255"/>
          <ac:spMkLst>
            <pc:docMk/>
            <pc:sldMk cId="0" sldId="267"/>
            <ac:spMk id="12" creationId="{4FAE33AC-C43F-74BB-07F4-1E9829F2D8F8}"/>
          </ac:spMkLst>
        </pc:spChg>
        <pc:spChg chg="add">
          <ac:chgData name="DEEPITH G C" userId="2994eace-b249-47b0-b20c-efd30f0345bd" providerId="ADAL" clId="{6A3113B2-F66D-4C69-8B35-0CCF43C44466}" dt="2026-01-20T15:15:50.297" v="82"/>
          <ac:spMkLst>
            <pc:docMk/>
            <pc:sldMk cId="0" sldId="267"/>
            <ac:spMk id="13" creationId="{17A16A39-4B9C-41A8-60A4-B48877FE21EB}"/>
          </ac:spMkLst>
        </pc:spChg>
        <pc:spChg chg="add mod">
          <ac:chgData name="DEEPITH G C" userId="2994eace-b249-47b0-b20c-efd30f0345bd" providerId="ADAL" clId="{6A3113B2-F66D-4C69-8B35-0CCF43C44466}" dt="2026-01-20T15:15:53.860" v="84"/>
          <ac:spMkLst>
            <pc:docMk/>
            <pc:sldMk cId="0" sldId="267"/>
            <ac:spMk id="14" creationId="{83ECBE67-CE77-137F-A66F-1163269CD22B}"/>
          </ac:spMkLst>
        </pc:spChg>
        <pc:spChg chg="add mod">
          <ac:chgData name="DEEPITH G C" userId="2994eace-b249-47b0-b20c-efd30f0345bd" providerId="ADAL" clId="{6A3113B2-F66D-4C69-8B35-0CCF43C44466}" dt="2026-01-20T15:16:07.538" v="87" actId="1076"/>
          <ac:spMkLst>
            <pc:docMk/>
            <pc:sldMk cId="0" sldId="267"/>
            <ac:spMk id="15" creationId="{AB89DD2B-5BF2-919B-F6A1-716602FC67C0}"/>
          </ac:spMkLst>
        </pc:spChg>
        <pc:spChg chg="add mod">
          <ac:chgData name="DEEPITH G C" userId="2994eace-b249-47b0-b20c-efd30f0345bd" providerId="ADAL" clId="{6A3113B2-F66D-4C69-8B35-0CCF43C44466}" dt="2026-01-20T15:19:56.616" v="104" actId="1076"/>
          <ac:spMkLst>
            <pc:docMk/>
            <pc:sldMk cId="0" sldId="267"/>
            <ac:spMk id="16" creationId="{A6111BEE-CBE0-24C8-8D79-B85F66AC817B}"/>
          </ac:spMkLst>
        </pc:spChg>
        <pc:picChg chg="del">
          <ac:chgData name="DEEPITH G C" userId="2994eace-b249-47b0-b20c-efd30f0345bd" providerId="ADAL" clId="{6A3113B2-F66D-4C69-8B35-0CCF43C44466}" dt="2026-01-20T15:14:37.537" v="69" actId="478"/>
          <ac:picMkLst>
            <pc:docMk/>
            <pc:sldMk cId="0" sldId="267"/>
            <ac:picMk id="2" creationId="{00000000-0000-0000-0000-000000000000}"/>
          </ac:picMkLst>
        </pc:picChg>
        <pc:picChg chg="del">
          <ac:chgData name="DEEPITH G C" userId="2994eace-b249-47b0-b20c-efd30f0345bd" providerId="ADAL" clId="{6A3113B2-F66D-4C69-8B35-0CCF43C44466}" dt="2026-01-20T15:14:35.818" v="68" actId="478"/>
          <ac:picMkLst>
            <pc:docMk/>
            <pc:sldMk cId="0" sldId="267"/>
            <ac:picMk id="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463E88-CCA4-4317-A842-A0F4F7803156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DE526-C3C2-493A-A814-A70A671D2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31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DE526-C3C2-493A-A814-A70A671D2A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31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sv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354" y="2040"/>
            <a:ext cx="1042670" cy="1042670"/>
          </a:xfrm>
          <a:custGeom>
            <a:avLst/>
            <a:gdLst/>
            <a:ahLst/>
            <a:cxnLst/>
            <a:rect l="l" t="t" r="r" b="b"/>
            <a:pathLst>
              <a:path w="1042670" h="1042670">
                <a:moveTo>
                  <a:pt x="0" y="0"/>
                </a:moveTo>
                <a:lnTo>
                  <a:pt x="1042670" y="0"/>
                </a:lnTo>
                <a:lnTo>
                  <a:pt x="1042670" y="1042670"/>
                </a:lnTo>
                <a:lnTo>
                  <a:pt x="0" y="1042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13809790" y="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flipH="1">
            <a:off x="13809790" y="5826116"/>
            <a:ext cx="4478210" cy="4478210"/>
          </a:xfrm>
          <a:custGeom>
            <a:avLst/>
            <a:gdLst/>
            <a:ahLst/>
            <a:cxnLst/>
            <a:rect l="l" t="t" r="r" b="b"/>
            <a:pathLst>
              <a:path w="4478210" h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3160468" y="1461923"/>
            <a:ext cx="110804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i="1" dirty="0">
                <a:solidFill>
                  <a:srgbClr val="2D3880"/>
                </a:solidFill>
                <a:latin typeface="Glacial Indifference"/>
                <a:ea typeface="+mn-lt"/>
                <a:cs typeface="+mn-lt"/>
                <a:sym typeface="Cormorant Garamond Italics"/>
              </a:rPr>
              <a:t>SDN-Based Traffic Steering Using Open </a:t>
            </a:r>
            <a:endParaRPr lang="en-US" sz="5000" i="1" dirty="0">
              <a:solidFill>
                <a:srgbClr val="000000"/>
              </a:solidFill>
              <a:latin typeface="Glacial Indifference"/>
              <a:ea typeface="+mn-lt"/>
              <a:cs typeface="+mn-lt"/>
              <a:sym typeface="Cormorant Garamond Italics"/>
            </a:endParaRPr>
          </a:p>
          <a:p>
            <a:r>
              <a:rPr lang="en-US" sz="5000" i="1" dirty="0">
                <a:solidFill>
                  <a:srgbClr val="2D3880"/>
                </a:solidFill>
                <a:latin typeface="Glacial Indifference"/>
                <a:ea typeface="+mn-lt"/>
                <a:cs typeface="+mn-lt"/>
                <a:sym typeface="Cormorant Garamond Italics"/>
              </a:rPr>
              <a:t>   vSwitch &amp; Ryu Controller</a:t>
            </a:r>
            <a:r>
              <a:rPr lang="en-US" sz="5000" i="1" dirty="0">
                <a:solidFill>
                  <a:srgbClr val="2D3880"/>
                </a:solidFill>
                <a:highlight>
                  <a:srgbClr val="F5F5F5"/>
                </a:highlight>
                <a:latin typeface="Glacial Indifference"/>
                <a:ea typeface="+mn-lt"/>
                <a:cs typeface="+mn-lt"/>
                <a:sym typeface="Cormorant Garamond Italics"/>
              </a:rPr>
              <a:t> </a:t>
            </a:r>
            <a:endParaRPr lang="en-US" sz="5000" i="1" dirty="0">
              <a:latin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936223" y="4013212"/>
            <a:ext cx="10305751" cy="2266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2D3880"/>
                </a:solidFill>
                <a:latin typeface="Calibri"/>
                <a:ea typeface="Calibri"/>
                <a:cs typeface="Calibri"/>
                <a:sym typeface="Glacial Indifference"/>
              </a:rPr>
              <a:t>Programmable</a:t>
            </a:r>
            <a:r>
              <a:rPr lang="en-US" sz="3200" dirty="0">
                <a:solidFill>
                  <a:srgbClr val="2D3880"/>
                </a:solidFill>
                <a:ea typeface="+mn-lt"/>
                <a:cs typeface="+mn-lt"/>
                <a:sym typeface="Glacial Indifference"/>
              </a:rPr>
              <a:t>, policy-driven network control using Software-Defined Networking principles to enable intelligent, dynamic traffic management in modern enterprise environments.</a:t>
            </a:r>
            <a:endParaRPr lang="en-US" dirty="0">
              <a:sym typeface="Glacial Indifference"/>
            </a:endParaRPr>
          </a:p>
          <a:p>
            <a:pPr marL="0" lvl="0" indent="0" algn="l">
              <a:lnSpc>
                <a:spcPts val="4480"/>
              </a:lnSpc>
            </a:pPr>
            <a:endParaRPr lang="en-US" sz="32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48258" y="6951977"/>
            <a:ext cx="4740552" cy="539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2D3880"/>
                </a:solidFill>
                <a:latin typeface="Calibri"/>
                <a:ea typeface="Calibri"/>
                <a:cs typeface="Calibri"/>
                <a:sym typeface="Glacial Indifference"/>
              </a:rPr>
              <a:t>Presented</a:t>
            </a:r>
            <a:r>
              <a:rPr lang="en-US" sz="3200" dirty="0">
                <a:solidFill>
                  <a:srgbClr val="2D3880"/>
                </a:solidFill>
                <a:ea typeface="+mn-lt"/>
                <a:cs typeface="+mn-lt"/>
                <a:sym typeface="Glacial Indifference"/>
              </a:rPr>
              <a:t> by Deepith G C</a:t>
            </a:r>
            <a:endParaRPr lang="en-US" sz="32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0" name="AutoShape 10"/>
          <p:cNvSpPr/>
          <p:nvPr/>
        </p:nvSpPr>
        <p:spPr>
          <a:xfrm flipH="1">
            <a:off x="1925123" y="2221779"/>
            <a:ext cx="0" cy="5843443"/>
          </a:xfrm>
          <a:prstGeom prst="line">
            <a:avLst/>
          </a:prstGeom>
          <a:ln w="57150" cap="flat">
            <a:solidFill>
              <a:srgbClr val="2D388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D8E45-6786-0373-1C4D-91C5CE992874}"/>
              </a:ext>
            </a:extLst>
          </p:cNvPr>
          <p:cNvSpPr txBox="1"/>
          <p:nvPr/>
        </p:nvSpPr>
        <p:spPr>
          <a:xfrm>
            <a:off x="11260872" y="7511458"/>
            <a:ext cx="300215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3880"/>
                </a:solidFill>
                <a:latin typeface="Times New Roman"/>
                <a:ea typeface="Calibri"/>
                <a:cs typeface="Calibri"/>
              </a:rPr>
              <a:t>21 Jan 2026</a:t>
            </a:r>
          </a:p>
        </p:txBody>
      </p:sp>
      <p:sp>
        <p:nvSpPr>
          <p:cNvPr id="13" name="Shape 0">
            <a:extLst>
              <a:ext uri="{FF2B5EF4-FFF2-40B4-BE49-F238E27FC236}">
                <a16:creationId xmlns:a16="http://schemas.microsoft.com/office/drawing/2014/main" id="{FB6380B1-0497-82DD-BC8B-36E72893ACC9}"/>
              </a:ext>
            </a:extLst>
          </p:cNvPr>
          <p:cNvSpPr/>
          <p:nvPr/>
        </p:nvSpPr>
        <p:spPr>
          <a:xfrm>
            <a:off x="2871193" y="8283217"/>
            <a:ext cx="4375479" cy="895943"/>
          </a:xfrm>
          <a:prstGeom prst="roundRect">
            <a:avLst>
              <a:gd name="adj" fmla="val 17880"/>
            </a:avLst>
          </a:prstGeom>
          <a:solidFill>
            <a:srgbClr val="8382D1"/>
          </a:solidFill>
          <a:ln>
            <a:solidFill>
              <a:srgbClr val="7030A0"/>
            </a:solidFill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ED1893-F411-5205-D0FD-41478F300487}"/>
              </a:ext>
            </a:extLst>
          </p:cNvPr>
          <p:cNvSpPr txBox="1"/>
          <p:nvPr/>
        </p:nvSpPr>
        <p:spPr>
          <a:xfrm>
            <a:off x="2905713" y="8588597"/>
            <a:ext cx="4339167" cy="5990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CAPSTONE PROJECT | QUADGEN WIRELESS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H="1">
            <a:off x="13809790" y="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09481" y="190500"/>
            <a:ext cx="3651799" cy="1180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3595E-2CFD-2507-8FA9-71534ADE893A}"/>
              </a:ext>
            </a:extLst>
          </p:cNvPr>
          <p:cNvSpPr txBox="1"/>
          <p:nvPr/>
        </p:nvSpPr>
        <p:spPr>
          <a:xfrm>
            <a:off x="509481" y="5002014"/>
            <a:ext cx="91603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2D3880"/>
                </a:solidFill>
                <a:latin typeface="Cormorant Garamond Bold" panose="020B0604020202020204" charset="0"/>
                <a:ea typeface="Cormorant Garamond Bold"/>
                <a:cs typeface="Times New Roman" panose="02020603050405020304" pitchFamily="18" charset="0"/>
                <a:sym typeface="Cormorant Garamond Bold"/>
              </a:rPr>
              <a:t>Future Enhancements</a:t>
            </a:r>
            <a:endParaRPr lang="en-IN" sz="6000" dirty="0">
              <a:latin typeface="Cormorant Garamond Bo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E33AC-C43F-74BB-07F4-1E9829F2D8F8}"/>
              </a:ext>
            </a:extLst>
          </p:cNvPr>
          <p:cNvSpPr txBox="1"/>
          <p:nvPr/>
        </p:nvSpPr>
        <p:spPr>
          <a:xfrm>
            <a:off x="491896" y="1561798"/>
            <a:ext cx="124445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demonstrated SDN-based traffic steering using Open vSwitch and the Ryu Controller.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dynamic, policy-driven routing with centralized control and real-time adaptability.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Highlighted clear improvements over traditional networks in flexibility, visibility, and operational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concepts directly applicable to 5G User Plane, software-driven networking, and modern telecom infrastructure.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111BEE-CBE0-24C8-8D79-B85F66AC817B}"/>
              </a:ext>
            </a:extLst>
          </p:cNvPr>
          <p:cNvSpPr txBox="1"/>
          <p:nvPr/>
        </p:nvSpPr>
        <p:spPr>
          <a:xfrm>
            <a:off x="509481" y="6262989"/>
            <a:ext cx="121397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 the solution to support 5G User Plane traffic steering (UPF-level flow handling).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network slicing and QoS for differentiated wireless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real-time analytics and monitoring for telecom-scale deployments.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the architecture for cloud-native and edge-based 5G networks.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066628" cy="10287000"/>
          </a:xfrm>
          <a:custGeom>
            <a:avLst/>
            <a:gdLst/>
            <a:ahLst/>
            <a:cxnLst/>
            <a:rect l="l" t="t" r="r" b="b"/>
            <a:pathLst>
              <a:path w="13066628" h="10287000">
                <a:moveTo>
                  <a:pt x="0" y="0"/>
                </a:moveTo>
                <a:lnTo>
                  <a:pt x="13066628" y="0"/>
                </a:lnTo>
                <a:lnTo>
                  <a:pt x="130666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9525000" y="4098534"/>
            <a:ext cx="8115300" cy="2089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10"/>
              </a:lnSpc>
            </a:pPr>
            <a:r>
              <a:rPr lang="en-US" sz="13000" b="1" i="1" dirty="0">
                <a:solidFill>
                  <a:srgbClr val="2D3880"/>
                </a:solidFill>
                <a:latin typeface="Garamond" panose="02020404030301010803" pitchFamily="18" charset="0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387696" y="6438900"/>
            <a:ext cx="2514600" cy="523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97"/>
              </a:lnSpc>
              <a:spcBef>
                <a:spcPct val="0"/>
              </a:spcBef>
            </a:pPr>
            <a:r>
              <a:rPr lang="en-US" sz="314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21 Jan, 2026</a:t>
            </a:r>
          </a:p>
        </p:txBody>
      </p:sp>
      <p:sp>
        <p:nvSpPr>
          <p:cNvPr id="5" name="Freeform 5"/>
          <p:cNvSpPr/>
          <p:nvPr/>
        </p:nvSpPr>
        <p:spPr>
          <a:xfrm>
            <a:off x="16737965" y="8916501"/>
            <a:ext cx="1042670" cy="1042670"/>
          </a:xfrm>
          <a:custGeom>
            <a:avLst/>
            <a:gdLst/>
            <a:ahLst/>
            <a:cxnLst/>
            <a:rect l="l" t="t" r="r" b="b"/>
            <a:pathLst>
              <a:path w="1042670" h="1042670">
                <a:moveTo>
                  <a:pt x="0" y="0"/>
                </a:moveTo>
                <a:lnTo>
                  <a:pt x="1042670" y="0"/>
                </a:lnTo>
                <a:lnTo>
                  <a:pt x="1042670" y="1042670"/>
                </a:lnTo>
                <a:lnTo>
                  <a:pt x="0" y="1042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-13446" y="1424692"/>
            <a:ext cx="18298084" cy="88589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3012"/>
              </a:lnSpc>
            </a:pPr>
            <a:endParaRPr lang="en-US">
              <a:ea typeface="Calibri"/>
              <a:cs typeface="Calibr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-12612" y="10202"/>
            <a:ext cx="15119546" cy="1121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5000" b="1" i="1" dirty="0">
                <a:solidFill>
                  <a:srgbClr val="2D3880"/>
                </a:solidFill>
                <a:latin typeface="Times New Roman"/>
                <a:ea typeface="+mn-lt"/>
                <a:cs typeface="+mn-lt"/>
                <a:sym typeface="Cormorant Garamond Bold Italics"/>
              </a:rPr>
              <a:t>The Challenge: Traditional Networks Hit Their Limits</a:t>
            </a:r>
            <a:endParaRPr lang="en-US" sz="5000" b="1" i="1">
              <a:solidFill>
                <a:srgbClr val="2D3880"/>
              </a:solidFill>
              <a:latin typeface="Times New Roman"/>
              <a:ea typeface="Cormorant Garamond Bold Italics"/>
              <a:cs typeface="Cormorant Garamond Bold Itali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B6D66-43BC-1FA6-0BD3-27FA60E06C96}"/>
              </a:ext>
            </a:extLst>
          </p:cNvPr>
          <p:cNvSpPr txBox="1"/>
          <p:nvPr/>
        </p:nvSpPr>
        <p:spPr>
          <a:xfrm>
            <a:off x="1219200" y="1634103"/>
            <a:ext cx="5728447" cy="3785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 dirty="0">
                <a:latin typeface="Times New Roman"/>
                <a:ea typeface="+mn-lt"/>
                <a:cs typeface="+mn-lt"/>
              </a:rPr>
              <a:t>Traditional Network Limitations</a:t>
            </a:r>
            <a:r>
              <a:rPr lang="en-US" sz="2400" b="1" u="sng" dirty="0">
                <a:highlight>
                  <a:srgbClr val="F5F5F5"/>
                </a:highlight>
                <a:latin typeface="Times New Roman"/>
                <a:ea typeface="+mn-lt"/>
                <a:cs typeface="+mn-lt"/>
              </a:rPr>
              <a:t> </a:t>
            </a:r>
            <a:endParaRPr lang="en-US" sz="2400" dirty="0">
              <a:latin typeface="Times New Roman"/>
              <a:ea typeface="Calibri"/>
              <a:cs typeface="Calibri"/>
            </a:endParaRPr>
          </a:p>
          <a:p>
            <a:endParaRPr lang="en-US" sz="2400" b="1" u="sng" dirty="0">
              <a:highlight>
                <a:srgbClr val="F5F5F5"/>
              </a:highlight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Static routing decisions that can't adapt to changing conditions </a:t>
            </a: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Manual configuration required for each network device </a:t>
            </a: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Poor visibility into real-time traffic behavior </a:t>
            </a: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Slow response to congestion events or network failures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0E460-5A16-9AFB-F156-9B70FBEA30DC}"/>
              </a:ext>
            </a:extLst>
          </p:cNvPr>
          <p:cNvSpPr txBox="1"/>
          <p:nvPr/>
        </p:nvSpPr>
        <p:spPr>
          <a:xfrm>
            <a:off x="1219199" y="5615198"/>
            <a:ext cx="5728447" cy="357450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 dirty="0">
                <a:ea typeface="+mn-lt"/>
                <a:cs typeface="+mn-lt"/>
              </a:rPr>
              <a:t>Industry Demands</a:t>
            </a:r>
            <a:r>
              <a:rPr lang="en-US" sz="2400" dirty="0">
                <a:highlight>
                  <a:srgbClr val="F5F5F5"/>
                </a:highlight>
                <a:ea typeface="+mn-lt"/>
                <a:cs typeface="+mn-lt"/>
              </a:rPr>
              <a:t> </a:t>
            </a:r>
            <a:endParaRPr lang="en-US" sz="2400" dirty="0">
              <a:ea typeface="Calibri"/>
              <a:cs typeface="Calibri"/>
            </a:endParaRPr>
          </a:p>
          <a:p>
            <a:endParaRPr lang="en-US" sz="2400" dirty="0">
              <a:highlight>
                <a:srgbClr val="F5F5F5"/>
              </a:highlight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Data centers, telecom networks, and modern enterprises require: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Dynamic traffic control and optimization 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Application-aware intelligent routing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Centralized visibility and management 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Faster failure detection and recovery </a:t>
            </a:r>
            <a:endParaRPr lang="en-US" sz="2400" dirty="0">
              <a:ea typeface="Calibri"/>
              <a:cs typeface="Calibri"/>
            </a:endParaRPr>
          </a:p>
          <a:p>
            <a:endParaRPr lang="en-US" sz="2400" dirty="0">
              <a:ea typeface="Calibri"/>
              <a:cs typeface="Calibri"/>
            </a:endParaRPr>
          </a:p>
          <a:p>
            <a:pPr>
              <a:lnSpc>
                <a:spcPts val="825"/>
              </a:lnSpc>
            </a:pPr>
            <a:endParaRPr lang="en-US" sz="2400" dirty="0">
              <a:ea typeface="Calibri"/>
              <a:cs typeface="Arial"/>
            </a:endParaRPr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CBABE190-9B2C-20AE-A6F6-196B42005AE6}"/>
              </a:ext>
            </a:extLst>
          </p:cNvPr>
          <p:cNvSpPr/>
          <p:nvPr/>
        </p:nvSpPr>
        <p:spPr>
          <a:xfrm>
            <a:off x="11353044" y="4493029"/>
            <a:ext cx="3832705" cy="1621562"/>
          </a:xfrm>
          <a:prstGeom prst="roundRect">
            <a:avLst>
              <a:gd name="adj" fmla="val 4031"/>
            </a:avLst>
          </a:prstGeom>
          <a:solidFill>
            <a:srgbClr val="8382D1"/>
          </a:solidFill>
          <a:ln w="762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1">
            <a:extLst>
              <a:ext uri="{FF2B5EF4-FFF2-40B4-BE49-F238E27FC236}">
                <a16:creationId xmlns:a16="http://schemas.microsoft.com/office/drawing/2014/main" id="{80920860-E676-B490-428D-F178B8514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2918" y="4608121"/>
            <a:ext cx="198953" cy="190919"/>
          </a:xfrm>
          <a:prstGeom prst="rect">
            <a:avLst/>
          </a:prstGeom>
        </p:spPr>
      </p:pic>
      <p:sp>
        <p:nvSpPr>
          <p:cNvPr id="15" name="Text 14">
            <a:extLst>
              <a:ext uri="{FF2B5EF4-FFF2-40B4-BE49-F238E27FC236}">
                <a16:creationId xmlns:a16="http://schemas.microsoft.com/office/drawing/2014/main" id="{ADB5B4D2-53F6-36ED-F222-68007B487D5A}"/>
              </a:ext>
            </a:extLst>
          </p:cNvPr>
          <p:cNvSpPr/>
          <p:nvPr/>
        </p:nvSpPr>
        <p:spPr>
          <a:xfrm>
            <a:off x="11630474" y="5018433"/>
            <a:ext cx="1958578" cy="232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chemeClr val="bg1"/>
                </a:solidFill>
                <a:latin typeface="Times New Roman"/>
                <a:ea typeface="Petrona Bold"/>
                <a:cs typeface="Times New Roman"/>
              </a:rPr>
              <a:t>Real-Time Adaptation</a:t>
            </a:r>
            <a:endParaRPr lang="en-US" sz="1500">
              <a:solidFill>
                <a:schemeClr val="bg1"/>
              </a:solidFill>
              <a:latin typeface="Times New Roman"/>
              <a:ea typeface="Petrona Bold"/>
              <a:cs typeface="Times New Roman"/>
            </a:endParaRPr>
          </a:p>
        </p:txBody>
      </p:sp>
      <p:sp>
        <p:nvSpPr>
          <p:cNvPr id="16" name="Text 15">
            <a:extLst>
              <a:ext uri="{FF2B5EF4-FFF2-40B4-BE49-F238E27FC236}">
                <a16:creationId xmlns:a16="http://schemas.microsoft.com/office/drawing/2014/main" id="{80B1E83A-45E0-604B-4DDD-449CC446B4B7}"/>
              </a:ext>
            </a:extLst>
          </p:cNvPr>
          <p:cNvSpPr/>
          <p:nvPr/>
        </p:nvSpPr>
        <p:spPr>
          <a:xfrm>
            <a:off x="11630474" y="5374762"/>
            <a:ext cx="3420308" cy="373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chemeClr val="bg1"/>
                </a:solidFill>
                <a:latin typeface="Times New Roman"/>
                <a:ea typeface="Inter"/>
                <a:cs typeface="Times New Roman"/>
              </a:rPr>
              <a:t>Networks must respond instantly to changing traffic patterns and application needs</a:t>
            </a:r>
            <a:endParaRPr lang="en-US" sz="1150">
              <a:solidFill>
                <a:schemeClr val="bg1"/>
              </a:solidFill>
              <a:latin typeface="Times New Roman"/>
              <a:ea typeface="Inter"/>
              <a:cs typeface="Times New Roman"/>
            </a:endParaRPr>
          </a:p>
        </p:txBody>
      </p:sp>
      <p:sp>
        <p:nvSpPr>
          <p:cNvPr id="17" name="Shape 16">
            <a:extLst>
              <a:ext uri="{FF2B5EF4-FFF2-40B4-BE49-F238E27FC236}">
                <a16:creationId xmlns:a16="http://schemas.microsoft.com/office/drawing/2014/main" id="{C32B33B3-D40D-4124-386F-CA3E8D47F9DB}"/>
              </a:ext>
            </a:extLst>
          </p:cNvPr>
          <p:cNvSpPr/>
          <p:nvPr/>
        </p:nvSpPr>
        <p:spPr>
          <a:xfrm>
            <a:off x="11353044" y="6470271"/>
            <a:ext cx="3900944" cy="1621562"/>
          </a:xfrm>
          <a:prstGeom prst="roundRect">
            <a:avLst>
              <a:gd name="adj" fmla="val 4031"/>
            </a:avLst>
          </a:prstGeom>
          <a:solidFill>
            <a:srgbClr val="8382D1"/>
          </a:solidFill>
          <a:ln w="7620">
            <a:solidFill>
              <a:srgbClr val="002060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 2">
            <a:extLst>
              <a:ext uri="{FF2B5EF4-FFF2-40B4-BE49-F238E27FC236}">
                <a16:creationId xmlns:a16="http://schemas.microsoft.com/office/drawing/2014/main" id="{DE03866C-9FA7-8598-9200-924F355B0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78661" y="6652592"/>
            <a:ext cx="198953" cy="198953"/>
          </a:xfrm>
          <a:prstGeom prst="rect">
            <a:avLst/>
          </a:prstGeom>
        </p:spPr>
      </p:pic>
      <p:sp>
        <p:nvSpPr>
          <p:cNvPr id="19" name="Text 18">
            <a:extLst>
              <a:ext uri="{FF2B5EF4-FFF2-40B4-BE49-F238E27FC236}">
                <a16:creationId xmlns:a16="http://schemas.microsoft.com/office/drawing/2014/main" id="{4E8A79C5-6580-AF4E-1DAC-0C013D6B8EC9}"/>
              </a:ext>
            </a:extLst>
          </p:cNvPr>
          <p:cNvSpPr/>
          <p:nvPr/>
        </p:nvSpPr>
        <p:spPr>
          <a:xfrm>
            <a:off x="11678661" y="7094978"/>
            <a:ext cx="2244090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chemeClr val="bg1"/>
                </a:solidFill>
                <a:latin typeface="Times New Roman"/>
                <a:ea typeface="Petrona Bold"/>
                <a:cs typeface="Times New Roman"/>
              </a:rPr>
              <a:t>Intelligent Path Selection</a:t>
            </a:r>
            <a:endParaRPr lang="en-US" sz="1500">
              <a:solidFill>
                <a:schemeClr val="bg1"/>
              </a:solidFill>
              <a:latin typeface="Times New Roman"/>
              <a:ea typeface="Petrona Bold"/>
              <a:cs typeface="Times New Roman"/>
            </a:endParaRPr>
          </a:p>
        </p:txBody>
      </p:sp>
      <p:sp>
        <p:nvSpPr>
          <p:cNvPr id="20" name="Text 19">
            <a:extLst>
              <a:ext uri="{FF2B5EF4-FFF2-40B4-BE49-F238E27FC236}">
                <a16:creationId xmlns:a16="http://schemas.microsoft.com/office/drawing/2014/main" id="{A1850AC5-F93D-8827-2A1D-CDD5255990F2}"/>
              </a:ext>
            </a:extLst>
          </p:cNvPr>
          <p:cNvSpPr/>
          <p:nvPr/>
        </p:nvSpPr>
        <p:spPr>
          <a:xfrm>
            <a:off x="11678661" y="7394181"/>
            <a:ext cx="3420308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chemeClr val="bg1"/>
                </a:solidFill>
                <a:latin typeface="Times New Roman"/>
                <a:ea typeface="Inter"/>
                <a:cs typeface="Times New Roman"/>
              </a:rPr>
              <a:t>Traffic steering enables optimal routing based on network conditions and policies</a:t>
            </a:r>
            <a:endParaRPr lang="en-US" sz="1150">
              <a:solidFill>
                <a:schemeClr val="bg1"/>
              </a:solidFill>
              <a:latin typeface="Times New Roman"/>
              <a:ea typeface="Inter"/>
              <a:cs typeface="Times New Roman"/>
            </a:endParaRPr>
          </a:p>
        </p:txBody>
      </p:sp>
      <p:sp>
        <p:nvSpPr>
          <p:cNvPr id="21" name="Shape 20">
            <a:extLst>
              <a:ext uri="{FF2B5EF4-FFF2-40B4-BE49-F238E27FC236}">
                <a16:creationId xmlns:a16="http://schemas.microsoft.com/office/drawing/2014/main" id="{9B89292C-444D-BCF7-2B21-4673613D4CAB}"/>
              </a:ext>
            </a:extLst>
          </p:cNvPr>
          <p:cNvSpPr/>
          <p:nvPr/>
        </p:nvSpPr>
        <p:spPr>
          <a:xfrm>
            <a:off x="11353044" y="8319166"/>
            <a:ext cx="3900944" cy="1621562"/>
          </a:xfrm>
          <a:prstGeom prst="roundRect">
            <a:avLst>
              <a:gd name="adj" fmla="val 4615"/>
            </a:avLst>
          </a:prstGeom>
          <a:solidFill>
            <a:srgbClr val="8382D1"/>
          </a:solidFill>
          <a:ln w="762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Image 3">
            <a:extLst>
              <a:ext uri="{FF2B5EF4-FFF2-40B4-BE49-F238E27FC236}">
                <a16:creationId xmlns:a16="http://schemas.microsoft.com/office/drawing/2014/main" id="{0D7991D9-A63A-3223-92FF-E00D6160CD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41783" y="8530288"/>
            <a:ext cx="180176" cy="198953"/>
          </a:xfrm>
          <a:prstGeom prst="rect">
            <a:avLst/>
          </a:prstGeom>
        </p:spPr>
      </p:pic>
      <p:sp>
        <p:nvSpPr>
          <p:cNvPr id="23" name="Text 22">
            <a:extLst>
              <a:ext uri="{FF2B5EF4-FFF2-40B4-BE49-F238E27FC236}">
                <a16:creationId xmlns:a16="http://schemas.microsoft.com/office/drawing/2014/main" id="{0171772D-8350-62F4-CD1E-38EA6F550FB8}"/>
              </a:ext>
            </a:extLst>
          </p:cNvPr>
          <p:cNvSpPr/>
          <p:nvPr/>
        </p:nvSpPr>
        <p:spPr>
          <a:xfrm>
            <a:off x="11741725" y="8894835"/>
            <a:ext cx="181028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chemeClr val="bg1"/>
                </a:solidFill>
                <a:latin typeface="Times New Roman"/>
                <a:ea typeface="Petrona Bold"/>
                <a:cs typeface="Times New Roman"/>
              </a:rPr>
              <a:t>Operational Efficiency</a:t>
            </a:r>
            <a:endParaRPr lang="en-US" sz="1500" dirty="0">
              <a:solidFill>
                <a:schemeClr val="bg1"/>
              </a:solidFill>
              <a:latin typeface="Times New Roman"/>
              <a:ea typeface="Petrona Bold"/>
              <a:cs typeface="Times New Roman"/>
            </a:endParaRPr>
          </a:p>
        </p:txBody>
      </p:sp>
      <p:sp>
        <p:nvSpPr>
          <p:cNvPr id="24" name="Text 23">
            <a:extLst>
              <a:ext uri="{FF2B5EF4-FFF2-40B4-BE49-F238E27FC236}">
                <a16:creationId xmlns:a16="http://schemas.microsoft.com/office/drawing/2014/main" id="{C650649C-1E40-D4EC-D456-B7CDD9F5DA2C}"/>
              </a:ext>
            </a:extLst>
          </p:cNvPr>
          <p:cNvSpPr/>
          <p:nvPr/>
        </p:nvSpPr>
        <p:spPr>
          <a:xfrm>
            <a:off x="11630475" y="9296872"/>
            <a:ext cx="3380926" cy="415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chemeClr val="bg1"/>
                </a:solidFill>
                <a:latin typeface="Times New Roman"/>
                <a:ea typeface="Inter"/>
                <a:cs typeface="Times New Roman"/>
              </a:rPr>
              <a:t>Reduced manual overhead through centralized control 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chemeClr val="bg1"/>
                </a:solidFill>
                <a:latin typeface="Times New Roman"/>
                <a:ea typeface="Inter"/>
                <a:cs typeface="Times New Roman"/>
              </a:rPr>
              <a:t>and automation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B83FB-8CCC-BBB6-D181-34DD78D1D7E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84449" y="1424692"/>
            <a:ext cx="5728447" cy="28642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21F8C143-E241-D7BD-6F43-3CA18387B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5688305" cy="1026414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4587794" y="6460190"/>
            <a:ext cx="3700206" cy="380395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746498" y="1160146"/>
            <a:ext cx="11386822" cy="11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Defining the Core Challenge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Shape 0">
            <a:extLst>
              <a:ext uri="{FF2B5EF4-FFF2-40B4-BE49-F238E27FC236}">
                <a16:creationId xmlns:a16="http://schemas.microsoft.com/office/drawing/2014/main" id="{3FD33639-AB4E-7D0D-063C-096BDE37C5A2}"/>
              </a:ext>
            </a:extLst>
          </p:cNvPr>
          <p:cNvSpPr/>
          <p:nvPr/>
        </p:nvSpPr>
        <p:spPr>
          <a:xfrm>
            <a:off x="7420343" y="236391"/>
            <a:ext cx="3886200" cy="842786"/>
          </a:xfrm>
          <a:prstGeom prst="roundRect">
            <a:avLst>
              <a:gd name="adj" fmla="val 19049"/>
            </a:avLst>
          </a:prstGeom>
          <a:noFill/>
          <a:ln w="7620">
            <a:solidFill>
              <a:srgbClr val="007EBD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Image 1">
            <a:extLst>
              <a:ext uri="{FF2B5EF4-FFF2-40B4-BE49-F238E27FC236}">
                <a16:creationId xmlns:a16="http://schemas.microsoft.com/office/drawing/2014/main" id="{AB11B9DD-7C14-5B6D-9C96-C195A7FF9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3800" y="493575"/>
            <a:ext cx="247354" cy="247354"/>
          </a:xfrm>
          <a:prstGeom prst="rect">
            <a:avLst/>
          </a:prstGeom>
        </p:spPr>
      </p:pic>
      <p:sp>
        <p:nvSpPr>
          <p:cNvPr id="39" name="Text 1">
            <a:extLst>
              <a:ext uri="{FF2B5EF4-FFF2-40B4-BE49-F238E27FC236}">
                <a16:creationId xmlns:a16="http://schemas.microsoft.com/office/drawing/2014/main" id="{CD99A80B-1721-CC98-433F-BC4198C4A748}"/>
              </a:ext>
            </a:extLst>
          </p:cNvPr>
          <p:cNvSpPr/>
          <p:nvPr/>
        </p:nvSpPr>
        <p:spPr>
          <a:xfrm>
            <a:off x="8006574" y="604899"/>
            <a:ext cx="2433335" cy="191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50"/>
              </a:lnSpc>
              <a:buNone/>
            </a:pPr>
            <a:r>
              <a:rPr lang="en-US" sz="2200" dirty="0">
                <a:solidFill>
                  <a:srgbClr val="007EBD"/>
                </a:solidFill>
                <a:latin typeface="Times New Roman"/>
                <a:ea typeface="Inter"/>
                <a:cs typeface="Times New Roman"/>
              </a:rPr>
              <a:t>PROBLEM STATEMENT</a:t>
            </a:r>
            <a:endParaRPr lang="en-US" sz="2200" dirty="0">
              <a:latin typeface="Times New Roman"/>
              <a:ea typeface="Inter"/>
              <a:cs typeface="Times New Roman"/>
            </a:endParaRPr>
          </a:p>
        </p:txBody>
      </p:sp>
      <p:sp>
        <p:nvSpPr>
          <p:cNvPr id="40" name="Text 3">
            <a:extLst>
              <a:ext uri="{FF2B5EF4-FFF2-40B4-BE49-F238E27FC236}">
                <a16:creationId xmlns:a16="http://schemas.microsoft.com/office/drawing/2014/main" id="{66610F09-A477-4DC2-93E8-B3C2142577AD}"/>
              </a:ext>
            </a:extLst>
          </p:cNvPr>
          <p:cNvSpPr/>
          <p:nvPr/>
        </p:nvSpPr>
        <p:spPr>
          <a:xfrm>
            <a:off x="6727753" y="2705457"/>
            <a:ext cx="7436525" cy="821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How can network traffic be dynamically routed and optimized based on application requirements and network conditions instead of static forwarding rules?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Shape 4">
            <a:extLst>
              <a:ext uri="{FF2B5EF4-FFF2-40B4-BE49-F238E27FC236}">
                <a16:creationId xmlns:a16="http://schemas.microsoft.com/office/drawing/2014/main" id="{AC52E90E-241C-05B2-6976-19EDC7598E7F}"/>
              </a:ext>
            </a:extLst>
          </p:cNvPr>
          <p:cNvSpPr/>
          <p:nvPr/>
        </p:nvSpPr>
        <p:spPr>
          <a:xfrm>
            <a:off x="6519036" y="2569845"/>
            <a:ext cx="15240" cy="1093113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Shape 5">
            <a:extLst>
              <a:ext uri="{FF2B5EF4-FFF2-40B4-BE49-F238E27FC236}">
                <a16:creationId xmlns:a16="http://schemas.microsoft.com/office/drawing/2014/main" id="{7FECAD2E-6D01-D4A9-74E7-552DF3374E8F}"/>
              </a:ext>
            </a:extLst>
          </p:cNvPr>
          <p:cNvSpPr/>
          <p:nvPr/>
        </p:nvSpPr>
        <p:spPr>
          <a:xfrm>
            <a:off x="6519036" y="3764637"/>
            <a:ext cx="7645241" cy="958691"/>
          </a:xfrm>
          <a:prstGeom prst="roundRect">
            <a:avLst>
              <a:gd name="adj" fmla="val 6098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Shape 6">
            <a:extLst>
              <a:ext uri="{FF2B5EF4-FFF2-40B4-BE49-F238E27FC236}">
                <a16:creationId xmlns:a16="http://schemas.microsoft.com/office/drawing/2014/main" id="{ADEED5B3-5CE0-9750-BFCD-DD0DF182A37A}"/>
              </a:ext>
            </a:extLst>
          </p:cNvPr>
          <p:cNvSpPr/>
          <p:nvPr/>
        </p:nvSpPr>
        <p:spPr>
          <a:xfrm>
            <a:off x="6534276" y="3779877"/>
            <a:ext cx="556736" cy="928211"/>
          </a:xfrm>
          <a:prstGeom prst="roundRect">
            <a:avLst>
              <a:gd name="adj" fmla="val 7216"/>
            </a:avLst>
          </a:prstGeom>
          <a:solidFill>
            <a:schemeClr val="tx2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7">
            <a:extLst>
              <a:ext uri="{FF2B5EF4-FFF2-40B4-BE49-F238E27FC236}">
                <a16:creationId xmlns:a16="http://schemas.microsoft.com/office/drawing/2014/main" id="{89CA25C5-3904-8B00-C2CF-2D82F07B37C1}"/>
              </a:ext>
            </a:extLst>
          </p:cNvPr>
          <p:cNvSpPr/>
          <p:nvPr/>
        </p:nvSpPr>
        <p:spPr>
          <a:xfrm>
            <a:off x="6704417" y="4113490"/>
            <a:ext cx="208717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1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 8">
            <a:extLst>
              <a:ext uri="{FF2B5EF4-FFF2-40B4-BE49-F238E27FC236}">
                <a16:creationId xmlns:a16="http://schemas.microsoft.com/office/drawing/2014/main" id="{20E62FF1-8171-650C-2D56-7F0C65F4F44B}"/>
              </a:ext>
            </a:extLst>
          </p:cNvPr>
          <p:cNvSpPr/>
          <p:nvPr/>
        </p:nvSpPr>
        <p:spPr>
          <a:xfrm>
            <a:off x="7181381" y="3919061"/>
            <a:ext cx="2293620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Lack of Centralized Control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5F549227-746F-663B-D983-E7D75A8B61A9}"/>
              </a:ext>
            </a:extLst>
          </p:cNvPr>
          <p:cNvSpPr/>
          <p:nvPr/>
        </p:nvSpPr>
        <p:spPr>
          <a:xfrm>
            <a:off x="7181381" y="4201478"/>
            <a:ext cx="6828473" cy="367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Traditional networks distribute decision-making across individual devices, making coordinated optimization nearly impossible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Shape 10">
            <a:extLst>
              <a:ext uri="{FF2B5EF4-FFF2-40B4-BE49-F238E27FC236}">
                <a16:creationId xmlns:a16="http://schemas.microsoft.com/office/drawing/2014/main" id="{455ECD8E-0B4F-C965-A3F9-CB553A030E25}"/>
              </a:ext>
            </a:extLst>
          </p:cNvPr>
          <p:cNvSpPr/>
          <p:nvPr/>
        </p:nvSpPr>
        <p:spPr>
          <a:xfrm>
            <a:off x="6519036" y="4813697"/>
            <a:ext cx="7645241" cy="835104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Shape 11">
            <a:extLst>
              <a:ext uri="{FF2B5EF4-FFF2-40B4-BE49-F238E27FC236}">
                <a16:creationId xmlns:a16="http://schemas.microsoft.com/office/drawing/2014/main" id="{05882B72-6A16-41A9-1EDC-D6665637EA35}"/>
              </a:ext>
            </a:extLst>
          </p:cNvPr>
          <p:cNvSpPr/>
          <p:nvPr/>
        </p:nvSpPr>
        <p:spPr>
          <a:xfrm>
            <a:off x="6534276" y="4828937"/>
            <a:ext cx="556736" cy="804624"/>
          </a:xfrm>
          <a:prstGeom prst="roundRect">
            <a:avLst>
              <a:gd name="adj" fmla="val 7216"/>
            </a:avLst>
          </a:prstGeom>
          <a:solidFill>
            <a:schemeClr val="tx2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 12">
            <a:extLst>
              <a:ext uri="{FF2B5EF4-FFF2-40B4-BE49-F238E27FC236}">
                <a16:creationId xmlns:a16="http://schemas.microsoft.com/office/drawing/2014/main" id="{B71CAF15-3E2F-1405-CF13-03DA63111F73}"/>
              </a:ext>
            </a:extLst>
          </p:cNvPr>
          <p:cNvSpPr/>
          <p:nvPr/>
        </p:nvSpPr>
        <p:spPr>
          <a:xfrm>
            <a:off x="6704417" y="5100757"/>
            <a:ext cx="208717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2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 13">
            <a:extLst>
              <a:ext uri="{FF2B5EF4-FFF2-40B4-BE49-F238E27FC236}">
                <a16:creationId xmlns:a16="http://schemas.microsoft.com/office/drawing/2014/main" id="{CE10E198-41BD-8B87-85C8-907D74E09331}"/>
              </a:ext>
            </a:extLst>
          </p:cNvPr>
          <p:cNvSpPr/>
          <p:nvPr/>
        </p:nvSpPr>
        <p:spPr>
          <a:xfrm>
            <a:off x="7181381" y="4968121"/>
            <a:ext cx="2203966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Traffic Prioritization Gaps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 14">
            <a:extLst>
              <a:ext uri="{FF2B5EF4-FFF2-40B4-BE49-F238E27FC236}">
                <a16:creationId xmlns:a16="http://schemas.microsoft.com/office/drawing/2014/main" id="{B904D3C1-348E-8001-B4C7-334FCC6B1A87}"/>
              </a:ext>
            </a:extLst>
          </p:cNvPr>
          <p:cNvSpPr/>
          <p:nvPr/>
        </p:nvSpPr>
        <p:spPr>
          <a:xfrm>
            <a:off x="7181381" y="5250537"/>
            <a:ext cx="6828473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No effective mechanism exists to prioritize critical business applications over background traffic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Shape 15">
            <a:extLst>
              <a:ext uri="{FF2B5EF4-FFF2-40B4-BE49-F238E27FC236}">
                <a16:creationId xmlns:a16="http://schemas.microsoft.com/office/drawing/2014/main" id="{C73704AB-A62E-2A06-EC2C-632C0A5E5418}"/>
              </a:ext>
            </a:extLst>
          </p:cNvPr>
          <p:cNvSpPr/>
          <p:nvPr/>
        </p:nvSpPr>
        <p:spPr>
          <a:xfrm>
            <a:off x="6519036" y="5739170"/>
            <a:ext cx="7645241" cy="835104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Shape 16">
            <a:extLst>
              <a:ext uri="{FF2B5EF4-FFF2-40B4-BE49-F238E27FC236}">
                <a16:creationId xmlns:a16="http://schemas.microsoft.com/office/drawing/2014/main" id="{1978F34F-5BC1-E8FD-F4A8-3109AF3013FF}"/>
              </a:ext>
            </a:extLst>
          </p:cNvPr>
          <p:cNvSpPr/>
          <p:nvPr/>
        </p:nvSpPr>
        <p:spPr>
          <a:xfrm>
            <a:off x="6534276" y="5754410"/>
            <a:ext cx="556736" cy="804624"/>
          </a:xfrm>
          <a:prstGeom prst="roundRect">
            <a:avLst>
              <a:gd name="adj" fmla="val 7216"/>
            </a:avLst>
          </a:prstGeom>
          <a:solidFill>
            <a:schemeClr val="tx2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 17">
            <a:extLst>
              <a:ext uri="{FF2B5EF4-FFF2-40B4-BE49-F238E27FC236}">
                <a16:creationId xmlns:a16="http://schemas.microsoft.com/office/drawing/2014/main" id="{1AC1AFD5-B25E-1EC8-F99F-0A4C5B95C071}"/>
              </a:ext>
            </a:extLst>
          </p:cNvPr>
          <p:cNvSpPr/>
          <p:nvPr/>
        </p:nvSpPr>
        <p:spPr>
          <a:xfrm>
            <a:off x="6704417" y="6026229"/>
            <a:ext cx="208717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3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 18">
            <a:extLst>
              <a:ext uri="{FF2B5EF4-FFF2-40B4-BE49-F238E27FC236}">
                <a16:creationId xmlns:a16="http://schemas.microsoft.com/office/drawing/2014/main" id="{AFE030B1-0975-7F37-BE1C-C14D9F485009}"/>
              </a:ext>
            </a:extLst>
          </p:cNvPr>
          <p:cNvSpPr/>
          <p:nvPr/>
        </p:nvSpPr>
        <p:spPr>
          <a:xfrm>
            <a:off x="7181381" y="5893594"/>
            <a:ext cx="2258616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Inefficient Link Utilization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 19">
            <a:extLst>
              <a:ext uri="{FF2B5EF4-FFF2-40B4-BE49-F238E27FC236}">
                <a16:creationId xmlns:a16="http://schemas.microsoft.com/office/drawing/2014/main" id="{D071FDF5-EDEA-77B2-3445-4F17A3080C96}"/>
              </a:ext>
            </a:extLst>
          </p:cNvPr>
          <p:cNvSpPr/>
          <p:nvPr/>
        </p:nvSpPr>
        <p:spPr>
          <a:xfrm>
            <a:off x="7181381" y="6176010"/>
            <a:ext cx="6828473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Static routing often leaves bandwidth underutilized while other paths experience congestion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Shape 20">
            <a:extLst>
              <a:ext uri="{FF2B5EF4-FFF2-40B4-BE49-F238E27FC236}">
                <a16:creationId xmlns:a16="http://schemas.microsoft.com/office/drawing/2014/main" id="{320C1239-AC45-C8C7-EE30-B9E6BF4E97D8}"/>
              </a:ext>
            </a:extLst>
          </p:cNvPr>
          <p:cNvSpPr/>
          <p:nvPr/>
        </p:nvSpPr>
        <p:spPr>
          <a:xfrm>
            <a:off x="6519036" y="6664643"/>
            <a:ext cx="7645241" cy="835104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Shape 21">
            <a:extLst>
              <a:ext uri="{FF2B5EF4-FFF2-40B4-BE49-F238E27FC236}">
                <a16:creationId xmlns:a16="http://schemas.microsoft.com/office/drawing/2014/main" id="{B289927E-4890-292C-D6CA-16D89F96B2F7}"/>
              </a:ext>
            </a:extLst>
          </p:cNvPr>
          <p:cNvSpPr/>
          <p:nvPr/>
        </p:nvSpPr>
        <p:spPr>
          <a:xfrm>
            <a:off x="6534276" y="6679883"/>
            <a:ext cx="556736" cy="804624"/>
          </a:xfrm>
          <a:prstGeom prst="roundRect">
            <a:avLst>
              <a:gd name="adj" fmla="val 7216"/>
            </a:avLst>
          </a:prstGeom>
          <a:solidFill>
            <a:schemeClr val="tx2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 22">
            <a:extLst>
              <a:ext uri="{FF2B5EF4-FFF2-40B4-BE49-F238E27FC236}">
                <a16:creationId xmlns:a16="http://schemas.microsoft.com/office/drawing/2014/main" id="{8F6A4F28-5E74-31EC-CF65-15B19AAE8EE5}"/>
              </a:ext>
            </a:extLst>
          </p:cNvPr>
          <p:cNvSpPr/>
          <p:nvPr/>
        </p:nvSpPr>
        <p:spPr>
          <a:xfrm>
            <a:off x="6704417" y="6951702"/>
            <a:ext cx="208717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4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 23">
            <a:extLst>
              <a:ext uri="{FF2B5EF4-FFF2-40B4-BE49-F238E27FC236}">
                <a16:creationId xmlns:a16="http://schemas.microsoft.com/office/drawing/2014/main" id="{AA00D890-E207-52C4-EF65-E943C7EA25DE}"/>
              </a:ext>
            </a:extLst>
          </p:cNvPr>
          <p:cNvSpPr/>
          <p:nvPr/>
        </p:nvSpPr>
        <p:spPr>
          <a:xfrm>
            <a:off x="7181381" y="6819067"/>
            <a:ext cx="2074664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Manual Troubleshooting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 24">
            <a:extLst>
              <a:ext uri="{FF2B5EF4-FFF2-40B4-BE49-F238E27FC236}">
                <a16:creationId xmlns:a16="http://schemas.microsoft.com/office/drawing/2014/main" id="{C1FE586B-5415-824B-BE0F-C36C1ED560CE}"/>
              </a:ext>
            </a:extLst>
          </p:cNvPr>
          <p:cNvSpPr/>
          <p:nvPr/>
        </p:nvSpPr>
        <p:spPr>
          <a:xfrm>
            <a:off x="7181381" y="7101483"/>
            <a:ext cx="6828473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Network issues require time-consuming device-by-device investigation and configuration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Shape 25">
            <a:extLst>
              <a:ext uri="{FF2B5EF4-FFF2-40B4-BE49-F238E27FC236}">
                <a16:creationId xmlns:a16="http://schemas.microsoft.com/office/drawing/2014/main" id="{5245B7C4-7264-A3AB-160C-AAC6AEEB730A}"/>
              </a:ext>
            </a:extLst>
          </p:cNvPr>
          <p:cNvSpPr/>
          <p:nvPr/>
        </p:nvSpPr>
        <p:spPr>
          <a:xfrm>
            <a:off x="6413681" y="7827931"/>
            <a:ext cx="8052456" cy="1525428"/>
          </a:xfrm>
          <a:prstGeom prst="roundRect">
            <a:avLst>
              <a:gd name="adj" fmla="val 5102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Image 2" descr="preencoded.png">
            <a:extLst>
              <a:ext uri="{FF2B5EF4-FFF2-40B4-BE49-F238E27FC236}">
                <a16:creationId xmlns:a16="http://schemas.microsoft.com/office/drawing/2014/main" id="{C97228BD-0ABB-C045-D371-7959CD32B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747" y="8069371"/>
            <a:ext cx="228243" cy="182642"/>
          </a:xfrm>
          <a:prstGeom prst="rect">
            <a:avLst/>
          </a:prstGeom>
        </p:spPr>
      </p:pic>
      <p:sp>
        <p:nvSpPr>
          <p:cNvPr id="64" name="Text 26">
            <a:extLst>
              <a:ext uri="{FF2B5EF4-FFF2-40B4-BE49-F238E27FC236}">
                <a16:creationId xmlns:a16="http://schemas.microsoft.com/office/drawing/2014/main" id="{81AD9B1E-0CEB-E130-C812-4197B17449A9}"/>
              </a:ext>
            </a:extLst>
          </p:cNvPr>
          <p:cNvSpPr/>
          <p:nvPr/>
        </p:nvSpPr>
        <p:spPr>
          <a:xfrm>
            <a:off x="7043174" y="8061632"/>
            <a:ext cx="1826776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The SDN Solution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 27">
            <a:extLst>
              <a:ext uri="{FF2B5EF4-FFF2-40B4-BE49-F238E27FC236}">
                <a16:creationId xmlns:a16="http://schemas.microsoft.com/office/drawing/2014/main" id="{380EC88E-E6F9-2BCD-8D45-1DA7D9BF27D8}"/>
              </a:ext>
            </a:extLst>
          </p:cNvPr>
          <p:cNvSpPr/>
          <p:nvPr/>
        </p:nvSpPr>
        <p:spPr>
          <a:xfrm>
            <a:off x="6903990" y="8564978"/>
            <a:ext cx="6999446" cy="551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Software-Defined Networking separates the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control plane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from the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data plane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, enabling centralized intelligence and implementing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traffic steering using OpenFlow protocol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for dynamic, policy-driven network management.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781050" y="212598"/>
            <a:ext cx="12630150" cy="100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45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Software-Defined Networking Fundamentals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6B56921E-CA81-5AD8-83AB-778A79DFE63F}"/>
              </a:ext>
            </a:extLst>
          </p:cNvPr>
          <p:cNvSpPr/>
          <p:nvPr/>
        </p:nvSpPr>
        <p:spPr>
          <a:xfrm>
            <a:off x="2795475" y="1854366"/>
            <a:ext cx="3575384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Core SDN Architecture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8D9E2FC-60D3-5015-17B8-4BE35E3295B3}"/>
              </a:ext>
            </a:extLst>
          </p:cNvPr>
          <p:cNvSpPr/>
          <p:nvPr/>
        </p:nvSpPr>
        <p:spPr>
          <a:xfrm>
            <a:off x="1111080" y="2544671"/>
            <a:ext cx="7118519" cy="892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007EBD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Control Plane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— The brain of the network, making intelligent routing decisions based on global network visibility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BF858949-C222-AC5B-762D-33C4843C10DC}"/>
              </a:ext>
            </a:extLst>
          </p:cNvPr>
          <p:cNvSpPr/>
          <p:nvPr/>
        </p:nvSpPr>
        <p:spPr>
          <a:xfrm>
            <a:off x="1111080" y="3437520"/>
            <a:ext cx="7651920" cy="849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007EBD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Data Plane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— High-speed packet forwarding layer that executes decisions </a:t>
            </a:r>
          </a:p>
          <a:p>
            <a:pPr marL="0" indent="0" algn="l"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from the control plane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0C86D7D1-AEFC-7D35-D4E1-181B6914BC17}"/>
              </a:ext>
            </a:extLst>
          </p:cNvPr>
          <p:cNvSpPr/>
          <p:nvPr/>
        </p:nvSpPr>
        <p:spPr>
          <a:xfrm>
            <a:off x="1111081" y="4311916"/>
            <a:ext cx="7011710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Network behavior is controlled entirely through software, enabling unprecedented flexibility and automation.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81B1FEC2-92C4-98BF-EA03-C7CAA3005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7400" y="2382899"/>
            <a:ext cx="368498" cy="368498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A1DE4985-EEDA-F5BC-9BC0-7954EE4BE2B3}"/>
              </a:ext>
            </a:extLst>
          </p:cNvPr>
          <p:cNvSpPr/>
          <p:nvPr/>
        </p:nvSpPr>
        <p:spPr>
          <a:xfrm>
            <a:off x="9677400" y="2871174"/>
            <a:ext cx="2353032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Dynamic Programmability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8983F952-AA75-FCF1-13D8-1DC567841678}"/>
              </a:ext>
            </a:extLst>
          </p:cNvPr>
          <p:cNvSpPr/>
          <p:nvPr/>
        </p:nvSpPr>
        <p:spPr>
          <a:xfrm>
            <a:off x="9677400" y="3293488"/>
            <a:ext cx="8081154" cy="849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Network behavior can be modified through software without touching</a:t>
            </a:r>
          </a:p>
          <a:p>
            <a:pPr marL="0" indent="0" algn="l">
              <a:lnSpc>
                <a:spcPts val="1500"/>
              </a:lnSpc>
              <a:buNone/>
            </a:pPr>
            <a:endParaRPr lang="en-US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physical infrastructure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3" descr="preencoded.png">
            <a:extLst>
              <a:ext uri="{FF2B5EF4-FFF2-40B4-BE49-F238E27FC236}">
                <a16:creationId xmlns:a16="http://schemas.microsoft.com/office/drawing/2014/main" id="{89C8FD40-8447-97D0-4E85-EC6091EBF3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7400" y="8068490"/>
            <a:ext cx="368498" cy="368498"/>
          </a:xfrm>
          <a:prstGeom prst="rect">
            <a:avLst/>
          </a:prstGeom>
        </p:spPr>
      </p:pic>
      <p:sp>
        <p:nvSpPr>
          <p:cNvPr id="16" name="Text 12">
            <a:extLst>
              <a:ext uri="{FF2B5EF4-FFF2-40B4-BE49-F238E27FC236}">
                <a16:creationId xmlns:a16="http://schemas.microsoft.com/office/drawing/2014/main" id="{52F1069D-01CB-A024-7576-DC8CC0996161}"/>
              </a:ext>
            </a:extLst>
          </p:cNvPr>
          <p:cNvSpPr/>
          <p:nvPr/>
        </p:nvSpPr>
        <p:spPr>
          <a:xfrm>
            <a:off x="9677400" y="8724047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Vendor Neutrality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C70E1E58-5002-712E-89BE-6AA21587A50F}"/>
              </a:ext>
            </a:extLst>
          </p:cNvPr>
          <p:cNvSpPr/>
          <p:nvPr/>
        </p:nvSpPr>
        <p:spPr>
          <a:xfrm>
            <a:off x="9677400" y="9224289"/>
            <a:ext cx="646152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Open standards like OpenFlow enable multi-vendor interoperability and reduce lock-in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DC8C3921-4126-3541-A876-E3C6B7509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77400" y="4076572"/>
            <a:ext cx="368498" cy="368498"/>
          </a:xfrm>
          <a:prstGeom prst="rect">
            <a:avLst/>
          </a:prstGeom>
        </p:spPr>
      </p:pic>
      <p:sp>
        <p:nvSpPr>
          <p:cNvPr id="21" name="Text 6">
            <a:extLst>
              <a:ext uri="{FF2B5EF4-FFF2-40B4-BE49-F238E27FC236}">
                <a16:creationId xmlns:a16="http://schemas.microsoft.com/office/drawing/2014/main" id="{E44DD2E3-A232-75C2-88F6-786D077DBCCF}"/>
              </a:ext>
            </a:extLst>
          </p:cNvPr>
          <p:cNvSpPr/>
          <p:nvPr/>
        </p:nvSpPr>
        <p:spPr>
          <a:xfrm>
            <a:off x="9702837" y="4540856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Centralized Control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4B65A668-6D66-F77C-BD39-014C3D556165}"/>
              </a:ext>
            </a:extLst>
          </p:cNvPr>
          <p:cNvSpPr/>
          <p:nvPr/>
        </p:nvSpPr>
        <p:spPr>
          <a:xfrm>
            <a:off x="9702837" y="4840060"/>
            <a:ext cx="6461522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Single point of intelligence with complete network visibility enables coordinated decision-making across all devices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712C32FA-AD38-F5EA-1D3C-BC20CFB366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02837" y="5420728"/>
            <a:ext cx="368498" cy="368498"/>
          </a:xfrm>
          <a:prstGeom prst="rect">
            <a:avLst/>
          </a:prstGeom>
        </p:spPr>
      </p:pic>
      <p:sp>
        <p:nvSpPr>
          <p:cNvPr id="24" name="Text 10">
            <a:extLst>
              <a:ext uri="{FF2B5EF4-FFF2-40B4-BE49-F238E27FC236}">
                <a16:creationId xmlns:a16="http://schemas.microsoft.com/office/drawing/2014/main" id="{412015AD-E326-AFE9-A6A8-A3828B780127}"/>
              </a:ext>
            </a:extLst>
          </p:cNvPr>
          <p:cNvSpPr/>
          <p:nvPr/>
        </p:nvSpPr>
        <p:spPr>
          <a:xfrm>
            <a:off x="9702837" y="5909003"/>
            <a:ext cx="237839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Automation &amp; Consistency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11">
            <a:extLst>
              <a:ext uri="{FF2B5EF4-FFF2-40B4-BE49-F238E27FC236}">
                <a16:creationId xmlns:a16="http://schemas.microsoft.com/office/drawing/2014/main" id="{E81AE497-CF7A-9330-F176-C6DF4DDAD646}"/>
              </a:ext>
            </a:extLst>
          </p:cNvPr>
          <p:cNvSpPr/>
          <p:nvPr/>
        </p:nvSpPr>
        <p:spPr>
          <a:xfrm>
            <a:off x="9702837" y="6208207"/>
            <a:ext cx="6461522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Policies applied uniformly across the entire network, eliminating configuration drift and human error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Image 4" descr="preencoded.png">
            <a:extLst>
              <a:ext uri="{FF2B5EF4-FFF2-40B4-BE49-F238E27FC236}">
                <a16:creationId xmlns:a16="http://schemas.microsoft.com/office/drawing/2014/main" id="{99CF31FC-B9E3-5C16-4F85-155B2FDBE2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02837" y="6788875"/>
            <a:ext cx="368498" cy="368498"/>
          </a:xfrm>
          <a:prstGeom prst="rect">
            <a:avLst/>
          </a:prstGeom>
        </p:spPr>
      </p:pic>
      <p:sp>
        <p:nvSpPr>
          <p:cNvPr id="27" name="Text 14">
            <a:extLst>
              <a:ext uri="{FF2B5EF4-FFF2-40B4-BE49-F238E27FC236}">
                <a16:creationId xmlns:a16="http://schemas.microsoft.com/office/drawing/2014/main" id="{A8C47029-0243-D274-62F0-4271A6425E6B}"/>
              </a:ext>
            </a:extLst>
          </p:cNvPr>
          <p:cNvSpPr/>
          <p:nvPr/>
        </p:nvSpPr>
        <p:spPr>
          <a:xfrm>
            <a:off x="9702837" y="7277150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Faster Innovation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15">
            <a:extLst>
              <a:ext uri="{FF2B5EF4-FFF2-40B4-BE49-F238E27FC236}">
                <a16:creationId xmlns:a16="http://schemas.microsoft.com/office/drawing/2014/main" id="{7D79553C-75D8-8717-814F-896492B92DA5}"/>
              </a:ext>
            </a:extLst>
          </p:cNvPr>
          <p:cNvSpPr/>
          <p:nvPr/>
        </p:nvSpPr>
        <p:spPr>
          <a:xfrm>
            <a:off x="9702837" y="7576354"/>
            <a:ext cx="646152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New features deployed via software updates rather than hardware refresh cycles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Image 6" descr="preencoded.png">
            <a:extLst>
              <a:ext uri="{FF2B5EF4-FFF2-40B4-BE49-F238E27FC236}">
                <a16:creationId xmlns:a16="http://schemas.microsoft.com/office/drawing/2014/main" id="{F3BFF30E-A1B6-C98D-3AF7-E10D9C727D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43814" y="5380859"/>
            <a:ext cx="4078705" cy="37180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 flipH="1" flipV="1">
            <a:off x="15689879" y="7677514"/>
            <a:ext cx="2598121" cy="2598121"/>
          </a:xfrm>
          <a:custGeom>
            <a:avLst/>
            <a:gdLst/>
            <a:ahLst/>
            <a:cxnLst/>
            <a:rect l="l" t="t" r="r" b="b"/>
            <a:pathLst>
              <a:path w="2598121" h="2598121">
                <a:moveTo>
                  <a:pt x="2598122" y="2598121"/>
                </a:moveTo>
                <a:lnTo>
                  <a:pt x="0" y="2598121"/>
                </a:lnTo>
                <a:lnTo>
                  <a:pt x="0" y="0"/>
                </a:lnTo>
                <a:lnTo>
                  <a:pt x="2598122" y="0"/>
                </a:lnTo>
                <a:lnTo>
                  <a:pt x="2598122" y="25981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609600" y="419101"/>
            <a:ext cx="85344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System Components &amp; Architecture Model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Image 1" descr="preencoded.png">
            <a:extLst>
              <a:ext uri="{FF2B5EF4-FFF2-40B4-BE49-F238E27FC236}">
                <a16:creationId xmlns:a16="http://schemas.microsoft.com/office/drawing/2014/main" id="{A789CB31-3D38-5EDD-863F-E4D88B18B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30" y="2230717"/>
            <a:ext cx="648414" cy="864751"/>
          </a:xfrm>
          <a:prstGeom prst="rect">
            <a:avLst/>
          </a:prstGeom>
        </p:spPr>
      </p:pic>
      <p:sp>
        <p:nvSpPr>
          <p:cNvPr id="26" name="Text 1">
            <a:extLst>
              <a:ext uri="{FF2B5EF4-FFF2-40B4-BE49-F238E27FC236}">
                <a16:creationId xmlns:a16="http://schemas.microsoft.com/office/drawing/2014/main" id="{E7274C41-795B-F3F9-EDE2-2051FB24738B}"/>
              </a:ext>
            </a:extLst>
          </p:cNvPr>
          <p:cNvSpPr/>
          <p:nvPr/>
        </p:nvSpPr>
        <p:spPr>
          <a:xfrm>
            <a:off x="1109040" y="2360376"/>
            <a:ext cx="1702237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Mininet VM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Image 2" descr="preencoded.png">
            <a:extLst>
              <a:ext uri="{FF2B5EF4-FFF2-40B4-BE49-F238E27FC236}">
                <a16:creationId xmlns:a16="http://schemas.microsoft.com/office/drawing/2014/main" id="{D23CB4D7-8F91-840F-8A16-896058F14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30" y="3095468"/>
            <a:ext cx="648414" cy="778193"/>
          </a:xfrm>
          <a:prstGeom prst="rect">
            <a:avLst/>
          </a:prstGeom>
        </p:spPr>
      </p:pic>
      <p:sp>
        <p:nvSpPr>
          <p:cNvPr id="28" name="Text 3">
            <a:extLst>
              <a:ext uri="{FF2B5EF4-FFF2-40B4-BE49-F238E27FC236}">
                <a16:creationId xmlns:a16="http://schemas.microsoft.com/office/drawing/2014/main" id="{0AB106E8-B2B1-323C-C9B5-C61B515DAE42}"/>
              </a:ext>
            </a:extLst>
          </p:cNvPr>
          <p:cNvSpPr/>
          <p:nvPr/>
        </p:nvSpPr>
        <p:spPr>
          <a:xfrm>
            <a:off x="1109040" y="3225127"/>
            <a:ext cx="1702237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OVS Data Plane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Image 3" descr="preencoded.png">
            <a:extLst>
              <a:ext uri="{FF2B5EF4-FFF2-40B4-BE49-F238E27FC236}">
                <a16:creationId xmlns:a16="http://schemas.microsoft.com/office/drawing/2014/main" id="{4DFD35DB-9175-C4CF-DE7E-79FD0806B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30" y="3873660"/>
            <a:ext cx="648414" cy="778193"/>
          </a:xfrm>
          <a:prstGeom prst="rect">
            <a:avLst/>
          </a:prstGeom>
        </p:spPr>
      </p:pic>
      <p:sp>
        <p:nvSpPr>
          <p:cNvPr id="30" name="Text 5">
            <a:extLst>
              <a:ext uri="{FF2B5EF4-FFF2-40B4-BE49-F238E27FC236}">
                <a16:creationId xmlns:a16="http://schemas.microsoft.com/office/drawing/2014/main" id="{1D5DB433-A416-3826-D8F2-3FF115F65C59}"/>
              </a:ext>
            </a:extLst>
          </p:cNvPr>
          <p:cNvSpPr/>
          <p:nvPr/>
        </p:nvSpPr>
        <p:spPr>
          <a:xfrm>
            <a:off x="1109040" y="4003319"/>
            <a:ext cx="1702237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Ryu Control Plane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Image 4" descr="preencoded.png">
            <a:extLst>
              <a:ext uri="{FF2B5EF4-FFF2-40B4-BE49-F238E27FC236}">
                <a16:creationId xmlns:a16="http://schemas.microsoft.com/office/drawing/2014/main" id="{E16B2F70-39F8-2966-2C6F-297C37F1F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30" y="4651853"/>
            <a:ext cx="648414" cy="778193"/>
          </a:xfrm>
          <a:prstGeom prst="rect">
            <a:avLst/>
          </a:prstGeom>
        </p:spPr>
      </p:pic>
      <p:sp>
        <p:nvSpPr>
          <p:cNvPr id="32" name="Text 7">
            <a:extLst>
              <a:ext uri="{FF2B5EF4-FFF2-40B4-BE49-F238E27FC236}">
                <a16:creationId xmlns:a16="http://schemas.microsoft.com/office/drawing/2014/main" id="{FC0C4C12-1714-8A58-0CA0-89F93BF4B408}"/>
              </a:ext>
            </a:extLst>
          </p:cNvPr>
          <p:cNvSpPr/>
          <p:nvPr/>
        </p:nvSpPr>
        <p:spPr>
          <a:xfrm>
            <a:off x="1109040" y="4781512"/>
            <a:ext cx="1702237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OpenFlow Protocol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B5D2E660-A0A7-71ED-42C7-B1AA8178677F}"/>
              </a:ext>
            </a:extLst>
          </p:cNvPr>
          <p:cNvSpPr/>
          <p:nvPr/>
        </p:nvSpPr>
        <p:spPr>
          <a:xfrm>
            <a:off x="376330" y="5609115"/>
            <a:ext cx="2914531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Logical Separation of Concerns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Shape 12">
            <a:extLst>
              <a:ext uri="{FF2B5EF4-FFF2-40B4-BE49-F238E27FC236}">
                <a16:creationId xmlns:a16="http://schemas.microsoft.com/office/drawing/2014/main" id="{6431BF20-4A88-0B26-AB9F-B8387CFA17F6}"/>
              </a:ext>
            </a:extLst>
          </p:cNvPr>
          <p:cNvSpPr/>
          <p:nvPr/>
        </p:nvSpPr>
        <p:spPr>
          <a:xfrm>
            <a:off x="376330" y="7889638"/>
            <a:ext cx="7391399" cy="1774370"/>
          </a:xfrm>
          <a:prstGeom prst="roundRect">
            <a:avLst>
              <a:gd name="adj" fmla="val 9087"/>
            </a:avLst>
          </a:prstGeom>
          <a:solidFill>
            <a:srgbClr val="B3E5FF"/>
          </a:solidFill>
          <a:ln/>
        </p:spPr>
        <p:txBody>
          <a:bodyPr/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Image 6" descr="preencoded.png">
            <a:extLst>
              <a:ext uri="{FF2B5EF4-FFF2-40B4-BE49-F238E27FC236}">
                <a16:creationId xmlns:a16="http://schemas.microsoft.com/office/drawing/2014/main" id="{C260A575-1EBF-40EF-9A73-9C5F82D28C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330" y="8191500"/>
            <a:ext cx="466540" cy="373301"/>
          </a:xfrm>
          <a:prstGeom prst="rect">
            <a:avLst/>
          </a:prstGeom>
        </p:spPr>
      </p:pic>
      <p:sp>
        <p:nvSpPr>
          <p:cNvPr id="36" name="Text 13">
            <a:extLst>
              <a:ext uri="{FF2B5EF4-FFF2-40B4-BE49-F238E27FC236}">
                <a16:creationId xmlns:a16="http://schemas.microsoft.com/office/drawing/2014/main" id="{7D24E433-6A98-22EF-57ED-F506AB60F47E}"/>
              </a:ext>
            </a:extLst>
          </p:cNvPr>
          <p:cNvSpPr/>
          <p:nvPr/>
        </p:nvSpPr>
        <p:spPr>
          <a:xfrm>
            <a:off x="877680" y="8166062"/>
            <a:ext cx="6858000" cy="130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This architectural separation enables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independent scaling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and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evolution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of control logic and forwarding capacity, a key advantage over traditional integrated network devices.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10">
            <a:extLst>
              <a:ext uri="{FF2B5EF4-FFF2-40B4-BE49-F238E27FC236}">
                <a16:creationId xmlns:a16="http://schemas.microsoft.com/office/drawing/2014/main" id="{A734E7DF-1457-829D-4D0D-2B8027E116BB}"/>
              </a:ext>
            </a:extLst>
          </p:cNvPr>
          <p:cNvSpPr/>
          <p:nvPr/>
        </p:nvSpPr>
        <p:spPr>
          <a:xfrm>
            <a:off x="376330" y="6099920"/>
            <a:ext cx="5257800" cy="524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007EBD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Data Plane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focuses exclusively on fast, efficient packet forwarding at line rate speeds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11">
            <a:extLst>
              <a:ext uri="{FF2B5EF4-FFF2-40B4-BE49-F238E27FC236}">
                <a16:creationId xmlns:a16="http://schemas.microsoft.com/office/drawing/2014/main" id="{83A07021-4EF5-F174-AFDB-2C5CAD38EDD4}"/>
              </a:ext>
            </a:extLst>
          </p:cNvPr>
          <p:cNvSpPr/>
          <p:nvPr/>
        </p:nvSpPr>
        <p:spPr>
          <a:xfrm>
            <a:off x="358290" y="6917255"/>
            <a:ext cx="6037840" cy="68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007EBD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Control Plane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provides centralized intelligence, global visibility, and sophisticated decision-making algorithms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F5AF2BB-624A-3090-970C-F2D36BCE5C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9256" y="0"/>
            <a:ext cx="10771236" cy="718082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27483B7-C12F-BB26-7244-0F9C424E34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13552" y="7590320"/>
            <a:ext cx="3338513" cy="71588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030410A-9486-FCCF-0EBE-ECD2DF2C1CE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250" r="8433" b="7218"/>
          <a:stretch>
            <a:fillRect/>
          </a:stretch>
        </p:blipFill>
        <p:spPr>
          <a:xfrm>
            <a:off x="12649200" y="7429500"/>
            <a:ext cx="1524000" cy="94865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27EC29F-B501-F51B-A1F7-8CF60E6643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2497" y="7281958"/>
            <a:ext cx="1332613" cy="133261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E680500-09A6-FFCE-59DB-C72EB26C46F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26349" r="26412"/>
          <a:stretch>
            <a:fillRect/>
          </a:stretch>
        </p:blipFill>
        <p:spPr>
          <a:xfrm>
            <a:off x="12601048" y="8776823"/>
            <a:ext cx="1828800" cy="10973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70195E8-A1DF-7967-91D8-F87F4F5ADA5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2072" t="8436" r="10753" b="13067"/>
          <a:stretch>
            <a:fillRect/>
          </a:stretch>
        </p:blipFill>
        <p:spPr>
          <a:xfrm>
            <a:off x="10856558" y="8470785"/>
            <a:ext cx="1744490" cy="17743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1798B20-8F4F-A189-A981-1F71EF415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3916"/>
            <a:ext cx="7328027" cy="310922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57200" y="114300"/>
            <a:ext cx="10172700" cy="1005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System Architecture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Image 0" descr="preencoded.png">
            <a:extLst>
              <a:ext uri="{FF2B5EF4-FFF2-40B4-BE49-F238E27FC236}">
                <a16:creationId xmlns:a16="http://schemas.microsoft.com/office/drawing/2014/main" id="{C0E8063B-537B-5DC9-FBFC-9B6C7A6D4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889519" y="8364597"/>
            <a:ext cx="326469" cy="1143000"/>
          </a:xfrm>
          <a:prstGeom prst="rect">
            <a:avLst/>
          </a:prstGeom>
        </p:spPr>
      </p:pic>
      <p:sp>
        <p:nvSpPr>
          <p:cNvPr id="30" name="Text 3">
            <a:extLst>
              <a:ext uri="{FF2B5EF4-FFF2-40B4-BE49-F238E27FC236}">
                <a16:creationId xmlns:a16="http://schemas.microsoft.com/office/drawing/2014/main" id="{B59C46C2-986B-03EA-AAA2-294A76F0B5E1}"/>
              </a:ext>
            </a:extLst>
          </p:cNvPr>
          <p:cNvSpPr/>
          <p:nvPr/>
        </p:nvSpPr>
        <p:spPr>
          <a:xfrm>
            <a:off x="6295753" y="8846801"/>
            <a:ext cx="1428512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Web UI Dashboard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Image 1" descr="preencoded.png">
            <a:extLst>
              <a:ext uri="{FF2B5EF4-FFF2-40B4-BE49-F238E27FC236}">
                <a16:creationId xmlns:a16="http://schemas.microsoft.com/office/drawing/2014/main" id="{F41D32D2-B0EA-EB73-61E9-CC55BD8BA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314167" y="8330807"/>
            <a:ext cx="326469" cy="1143000"/>
          </a:xfrm>
          <a:prstGeom prst="rect">
            <a:avLst/>
          </a:prstGeom>
        </p:spPr>
      </p:pic>
      <p:sp>
        <p:nvSpPr>
          <p:cNvPr id="32" name="Text 5">
            <a:extLst>
              <a:ext uri="{FF2B5EF4-FFF2-40B4-BE49-F238E27FC236}">
                <a16:creationId xmlns:a16="http://schemas.microsoft.com/office/drawing/2014/main" id="{54BA222D-7142-2672-E034-70900485DFA4}"/>
              </a:ext>
            </a:extLst>
          </p:cNvPr>
          <p:cNvSpPr/>
          <p:nvPr/>
        </p:nvSpPr>
        <p:spPr>
          <a:xfrm>
            <a:off x="8663173" y="8846801"/>
            <a:ext cx="1428512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REST API Layer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Image 2" descr="preencoded.png">
            <a:extLst>
              <a:ext uri="{FF2B5EF4-FFF2-40B4-BE49-F238E27FC236}">
                <a16:creationId xmlns:a16="http://schemas.microsoft.com/office/drawing/2014/main" id="{CBD1FEF5-18E7-C779-956A-F8697A5AE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475569" y="8330807"/>
            <a:ext cx="326469" cy="1143000"/>
          </a:xfrm>
          <a:prstGeom prst="rect">
            <a:avLst/>
          </a:prstGeom>
        </p:spPr>
      </p:pic>
      <p:sp>
        <p:nvSpPr>
          <p:cNvPr id="34" name="Text 7">
            <a:extLst>
              <a:ext uri="{FF2B5EF4-FFF2-40B4-BE49-F238E27FC236}">
                <a16:creationId xmlns:a16="http://schemas.microsoft.com/office/drawing/2014/main" id="{EF221FE9-4E9E-512C-2725-65038EEF52A7}"/>
              </a:ext>
            </a:extLst>
          </p:cNvPr>
          <p:cNvSpPr/>
          <p:nvPr/>
        </p:nvSpPr>
        <p:spPr>
          <a:xfrm>
            <a:off x="10770428" y="8813010"/>
            <a:ext cx="1428512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Backend Service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Image 3" descr="preencoded.png">
            <a:extLst>
              <a:ext uri="{FF2B5EF4-FFF2-40B4-BE49-F238E27FC236}">
                <a16:creationId xmlns:a16="http://schemas.microsoft.com/office/drawing/2014/main" id="{5D9DE321-668F-AD20-6D77-5712C304C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2607206" y="8330264"/>
            <a:ext cx="326469" cy="1143000"/>
          </a:xfrm>
          <a:prstGeom prst="rect">
            <a:avLst/>
          </a:prstGeom>
        </p:spPr>
      </p:pic>
      <p:sp>
        <p:nvSpPr>
          <p:cNvPr id="36" name="Text 9">
            <a:extLst>
              <a:ext uri="{FF2B5EF4-FFF2-40B4-BE49-F238E27FC236}">
                <a16:creationId xmlns:a16="http://schemas.microsoft.com/office/drawing/2014/main" id="{617CF662-5F67-9730-F7F6-8802B39C6485}"/>
              </a:ext>
            </a:extLst>
          </p:cNvPr>
          <p:cNvSpPr/>
          <p:nvPr/>
        </p:nvSpPr>
        <p:spPr>
          <a:xfrm>
            <a:off x="12895458" y="8826525"/>
            <a:ext cx="1428512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Ryu Controller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Image 4" descr="preencoded.png">
            <a:extLst>
              <a:ext uri="{FF2B5EF4-FFF2-40B4-BE49-F238E27FC236}">
                <a16:creationId xmlns:a16="http://schemas.microsoft.com/office/drawing/2014/main" id="{B228925F-57E3-602C-8F40-D48106389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71266" y="8353686"/>
            <a:ext cx="326469" cy="1143000"/>
          </a:xfrm>
          <a:prstGeom prst="rect">
            <a:avLst/>
          </a:prstGeom>
        </p:spPr>
      </p:pic>
      <p:sp>
        <p:nvSpPr>
          <p:cNvPr id="38" name="Text 11">
            <a:extLst>
              <a:ext uri="{FF2B5EF4-FFF2-40B4-BE49-F238E27FC236}">
                <a16:creationId xmlns:a16="http://schemas.microsoft.com/office/drawing/2014/main" id="{384C9DC3-89AE-CA30-0D96-95660420C314}"/>
              </a:ext>
            </a:extLst>
          </p:cNvPr>
          <p:cNvSpPr/>
          <p:nvPr/>
        </p:nvSpPr>
        <p:spPr>
          <a:xfrm>
            <a:off x="15020488" y="8826525"/>
            <a:ext cx="1428512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OVS Switches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Image 5" descr="preencoded.png">
            <a:extLst>
              <a:ext uri="{FF2B5EF4-FFF2-40B4-BE49-F238E27FC236}">
                <a16:creationId xmlns:a16="http://schemas.microsoft.com/office/drawing/2014/main" id="{51860167-C00A-8122-2152-4172DCA2B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592692" y="8300868"/>
            <a:ext cx="326469" cy="1143000"/>
          </a:xfrm>
          <a:prstGeom prst="rect">
            <a:avLst/>
          </a:prstGeom>
        </p:spPr>
      </p:pic>
      <p:sp>
        <p:nvSpPr>
          <p:cNvPr id="40" name="Text 13">
            <a:extLst>
              <a:ext uri="{FF2B5EF4-FFF2-40B4-BE49-F238E27FC236}">
                <a16:creationId xmlns:a16="http://schemas.microsoft.com/office/drawing/2014/main" id="{EE3A8555-D46F-0F23-2A5C-65E222E0653D}"/>
              </a:ext>
            </a:extLst>
          </p:cNvPr>
          <p:cNvSpPr/>
          <p:nvPr/>
        </p:nvSpPr>
        <p:spPr>
          <a:xfrm>
            <a:off x="16930963" y="8826525"/>
            <a:ext cx="1428512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Network Traffic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Shape 15">
            <a:extLst>
              <a:ext uri="{FF2B5EF4-FFF2-40B4-BE49-F238E27FC236}">
                <a16:creationId xmlns:a16="http://schemas.microsoft.com/office/drawing/2014/main" id="{DAEFC9EE-137D-D25B-AFAB-5ED447464753}"/>
              </a:ext>
            </a:extLst>
          </p:cNvPr>
          <p:cNvSpPr/>
          <p:nvPr/>
        </p:nvSpPr>
        <p:spPr>
          <a:xfrm>
            <a:off x="4404810" y="7534303"/>
            <a:ext cx="4438888" cy="612696"/>
          </a:xfrm>
          <a:prstGeom prst="roundRect">
            <a:avLst>
              <a:gd name="adj" fmla="val 7461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 16">
            <a:extLst>
              <a:ext uri="{FF2B5EF4-FFF2-40B4-BE49-F238E27FC236}">
                <a16:creationId xmlns:a16="http://schemas.microsoft.com/office/drawing/2014/main" id="{1E06D84C-7FE3-6360-98D9-259AA42B91BB}"/>
              </a:ext>
            </a:extLst>
          </p:cNvPr>
          <p:cNvSpPr/>
          <p:nvPr/>
        </p:nvSpPr>
        <p:spPr>
          <a:xfrm>
            <a:off x="4528873" y="7658366"/>
            <a:ext cx="1428512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Centralized Control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 17">
            <a:extLst>
              <a:ext uri="{FF2B5EF4-FFF2-40B4-BE49-F238E27FC236}">
                <a16:creationId xmlns:a16="http://schemas.microsoft.com/office/drawing/2014/main" id="{8CBF4631-7823-A9FC-DFBF-CBF895CE90C3}"/>
              </a:ext>
            </a:extLst>
          </p:cNvPr>
          <p:cNvSpPr/>
          <p:nvPr/>
        </p:nvSpPr>
        <p:spPr>
          <a:xfrm>
            <a:off x="4528873" y="7879346"/>
            <a:ext cx="4190762" cy="143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Single source of truth for network state and policy enforcement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Shape 18">
            <a:extLst>
              <a:ext uri="{FF2B5EF4-FFF2-40B4-BE49-F238E27FC236}">
                <a16:creationId xmlns:a16="http://schemas.microsoft.com/office/drawing/2014/main" id="{1D711D90-688D-2EA2-B48A-FB94AC5210DA}"/>
              </a:ext>
            </a:extLst>
          </p:cNvPr>
          <p:cNvSpPr/>
          <p:nvPr/>
        </p:nvSpPr>
        <p:spPr>
          <a:xfrm>
            <a:off x="8914421" y="7534303"/>
            <a:ext cx="4439007" cy="612696"/>
          </a:xfrm>
          <a:prstGeom prst="roundRect">
            <a:avLst>
              <a:gd name="adj" fmla="val 7461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 19">
            <a:extLst>
              <a:ext uri="{FF2B5EF4-FFF2-40B4-BE49-F238E27FC236}">
                <a16:creationId xmlns:a16="http://schemas.microsoft.com/office/drawing/2014/main" id="{C09E7D71-8518-B59D-DC3C-22461B52901C}"/>
              </a:ext>
            </a:extLst>
          </p:cNvPr>
          <p:cNvSpPr/>
          <p:nvPr/>
        </p:nvSpPr>
        <p:spPr>
          <a:xfrm>
            <a:off x="9038484" y="7658366"/>
            <a:ext cx="1754505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Programmable Forwarding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 20">
            <a:extLst>
              <a:ext uri="{FF2B5EF4-FFF2-40B4-BE49-F238E27FC236}">
                <a16:creationId xmlns:a16="http://schemas.microsoft.com/office/drawing/2014/main" id="{339D7C2F-EBC0-C266-4C9A-D7A2DEF1669D}"/>
              </a:ext>
            </a:extLst>
          </p:cNvPr>
          <p:cNvSpPr/>
          <p:nvPr/>
        </p:nvSpPr>
        <p:spPr>
          <a:xfrm>
            <a:off x="9038484" y="7879346"/>
            <a:ext cx="4190881" cy="143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Flow rules dynamically installed based on application requirements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Shape 21">
            <a:extLst>
              <a:ext uri="{FF2B5EF4-FFF2-40B4-BE49-F238E27FC236}">
                <a16:creationId xmlns:a16="http://schemas.microsoft.com/office/drawing/2014/main" id="{BFDF4CAC-5B75-6FE3-C436-97F5FDF2F3FF}"/>
              </a:ext>
            </a:extLst>
          </p:cNvPr>
          <p:cNvSpPr/>
          <p:nvPr/>
        </p:nvSpPr>
        <p:spPr>
          <a:xfrm>
            <a:off x="13424151" y="7534303"/>
            <a:ext cx="4439007" cy="612696"/>
          </a:xfrm>
          <a:prstGeom prst="roundRect">
            <a:avLst>
              <a:gd name="adj" fmla="val 7461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 22">
            <a:extLst>
              <a:ext uri="{FF2B5EF4-FFF2-40B4-BE49-F238E27FC236}">
                <a16:creationId xmlns:a16="http://schemas.microsoft.com/office/drawing/2014/main" id="{11FC8A62-FDAF-5185-BE87-0B67A71054CB}"/>
              </a:ext>
            </a:extLst>
          </p:cNvPr>
          <p:cNvSpPr/>
          <p:nvPr/>
        </p:nvSpPr>
        <p:spPr>
          <a:xfrm>
            <a:off x="13548214" y="7658366"/>
            <a:ext cx="1476732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Policy-Driven Steering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 23">
            <a:extLst>
              <a:ext uri="{FF2B5EF4-FFF2-40B4-BE49-F238E27FC236}">
                <a16:creationId xmlns:a16="http://schemas.microsoft.com/office/drawing/2014/main" id="{ED74A0D7-614A-F97A-95DD-CD4EA49A8627}"/>
              </a:ext>
            </a:extLst>
          </p:cNvPr>
          <p:cNvSpPr/>
          <p:nvPr/>
        </p:nvSpPr>
        <p:spPr>
          <a:xfrm>
            <a:off x="13548214" y="7879346"/>
            <a:ext cx="4190881" cy="143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Traffic routing determined by business logic rather than static configuration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1DF88841-6A1B-C45F-72AF-784E1BED6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1"/>
          <a:stretch>
            <a:fillRect/>
          </a:stretch>
        </p:blipFill>
        <p:spPr>
          <a:xfrm>
            <a:off x="796758" y="1323503"/>
            <a:ext cx="16235325" cy="54032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 flipV="1">
            <a:off x="0" y="23130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0" y="2276155"/>
                </a:moveTo>
                <a:lnTo>
                  <a:pt x="5372897" y="2276155"/>
                </a:lnTo>
                <a:lnTo>
                  <a:pt x="5372897" y="0"/>
                </a:lnTo>
                <a:lnTo>
                  <a:pt x="0" y="0"/>
                </a:lnTo>
                <a:lnTo>
                  <a:pt x="0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Freeform 33"/>
          <p:cNvSpPr/>
          <p:nvPr/>
        </p:nvSpPr>
        <p:spPr>
          <a:xfrm flipH="1" flipV="1">
            <a:off x="12915103" y="23731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4" name="TextBox 34"/>
          <p:cNvSpPr txBox="1"/>
          <p:nvPr/>
        </p:nvSpPr>
        <p:spPr>
          <a:xfrm>
            <a:off x="4382987" y="1084121"/>
            <a:ext cx="10165486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0"/>
              </a:lnSpc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Application Workflow &amp; Interaction Model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 1">
            <a:extLst>
              <a:ext uri="{FF2B5EF4-FFF2-40B4-BE49-F238E27FC236}">
                <a16:creationId xmlns:a16="http://schemas.microsoft.com/office/drawing/2014/main" id="{CDCDD1E5-0ECA-AF71-8025-541ADF3B59A7}"/>
              </a:ext>
            </a:extLst>
          </p:cNvPr>
          <p:cNvSpPr/>
          <p:nvPr/>
        </p:nvSpPr>
        <p:spPr>
          <a:xfrm>
            <a:off x="2665058" y="2269205"/>
            <a:ext cx="13042821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Understanding how packets flow through the SDN system reveals the power of centralized control and programmable networking.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 2">
            <a:extLst>
              <a:ext uri="{FF2B5EF4-FFF2-40B4-BE49-F238E27FC236}">
                <a16:creationId xmlns:a16="http://schemas.microsoft.com/office/drawing/2014/main" id="{9E7A18C5-5D2F-1372-56A7-12BEF1076922}"/>
              </a:ext>
            </a:extLst>
          </p:cNvPr>
          <p:cNvSpPr/>
          <p:nvPr/>
        </p:nvSpPr>
        <p:spPr>
          <a:xfrm>
            <a:off x="2665058" y="2610200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01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Shape 3">
            <a:extLst>
              <a:ext uri="{FF2B5EF4-FFF2-40B4-BE49-F238E27FC236}">
                <a16:creationId xmlns:a16="http://schemas.microsoft.com/office/drawing/2014/main" id="{465E14F4-4F87-7617-6A85-9F17EEEA5B67}"/>
              </a:ext>
            </a:extLst>
          </p:cNvPr>
          <p:cNvSpPr/>
          <p:nvPr/>
        </p:nvSpPr>
        <p:spPr>
          <a:xfrm>
            <a:off x="2665058" y="2857016"/>
            <a:ext cx="6465808" cy="2286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 4">
            <a:extLst>
              <a:ext uri="{FF2B5EF4-FFF2-40B4-BE49-F238E27FC236}">
                <a16:creationId xmlns:a16="http://schemas.microsoft.com/office/drawing/2014/main" id="{2A3A1C5B-1578-6875-4456-53316FF3F7E1}"/>
              </a:ext>
            </a:extLst>
          </p:cNvPr>
          <p:cNvSpPr/>
          <p:nvPr/>
        </p:nvSpPr>
        <p:spPr>
          <a:xfrm>
            <a:off x="2665058" y="2982032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Initial Connection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 5">
            <a:extLst>
              <a:ext uri="{FF2B5EF4-FFF2-40B4-BE49-F238E27FC236}">
                <a16:creationId xmlns:a16="http://schemas.microsoft.com/office/drawing/2014/main" id="{27009CBF-CB4B-A9C9-ADCB-1B57D291C8BA}"/>
              </a:ext>
            </a:extLst>
          </p:cNvPr>
          <p:cNvSpPr/>
          <p:nvPr/>
        </p:nvSpPr>
        <p:spPr>
          <a:xfrm>
            <a:off x="2665058" y="3309097"/>
            <a:ext cx="6465808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OVS switches establish secure OpenFlow connections to the Ryu controller upon startup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 6">
            <a:extLst>
              <a:ext uri="{FF2B5EF4-FFF2-40B4-BE49-F238E27FC236}">
                <a16:creationId xmlns:a16="http://schemas.microsoft.com/office/drawing/2014/main" id="{91D8F471-0451-3841-17CB-0D548BFCA884}"/>
              </a:ext>
            </a:extLst>
          </p:cNvPr>
          <p:cNvSpPr/>
          <p:nvPr/>
        </p:nvSpPr>
        <p:spPr>
          <a:xfrm>
            <a:off x="9241951" y="2610200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02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Shape 7">
            <a:extLst>
              <a:ext uri="{FF2B5EF4-FFF2-40B4-BE49-F238E27FC236}">
                <a16:creationId xmlns:a16="http://schemas.microsoft.com/office/drawing/2014/main" id="{98077FD5-2538-5B17-1642-F90AB4881551}"/>
              </a:ext>
            </a:extLst>
          </p:cNvPr>
          <p:cNvSpPr/>
          <p:nvPr/>
        </p:nvSpPr>
        <p:spPr>
          <a:xfrm>
            <a:off x="9241951" y="2857016"/>
            <a:ext cx="6465927" cy="2286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 8">
            <a:extLst>
              <a:ext uri="{FF2B5EF4-FFF2-40B4-BE49-F238E27FC236}">
                <a16:creationId xmlns:a16="http://schemas.microsoft.com/office/drawing/2014/main" id="{6ECDF1A5-D063-3B9D-2825-AE25D671D228}"/>
              </a:ext>
            </a:extLst>
          </p:cNvPr>
          <p:cNvSpPr/>
          <p:nvPr/>
        </p:nvSpPr>
        <p:spPr>
          <a:xfrm>
            <a:off x="9241951" y="2982032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Topology Discovery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 9">
            <a:extLst>
              <a:ext uri="{FF2B5EF4-FFF2-40B4-BE49-F238E27FC236}">
                <a16:creationId xmlns:a16="http://schemas.microsoft.com/office/drawing/2014/main" id="{AA26FE4A-BC76-CBC0-1A21-D1CAF4CFD5BF}"/>
              </a:ext>
            </a:extLst>
          </p:cNvPr>
          <p:cNvSpPr/>
          <p:nvPr/>
        </p:nvSpPr>
        <p:spPr>
          <a:xfrm>
            <a:off x="9241951" y="3309097"/>
            <a:ext cx="646592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Controller discovers network topology using LLDP (Link Layer Discovery Protocol) messages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 10">
            <a:extLst>
              <a:ext uri="{FF2B5EF4-FFF2-40B4-BE49-F238E27FC236}">
                <a16:creationId xmlns:a16="http://schemas.microsoft.com/office/drawing/2014/main" id="{8F798D70-6DAB-BC09-2E43-26B0EBA263D9}"/>
              </a:ext>
            </a:extLst>
          </p:cNvPr>
          <p:cNvSpPr/>
          <p:nvPr/>
        </p:nvSpPr>
        <p:spPr>
          <a:xfrm>
            <a:off x="2665058" y="3971203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03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Shape 11">
            <a:extLst>
              <a:ext uri="{FF2B5EF4-FFF2-40B4-BE49-F238E27FC236}">
                <a16:creationId xmlns:a16="http://schemas.microsoft.com/office/drawing/2014/main" id="{FD07DA19-C202-6416-9F1B-236238818B00}"/>
              </a:ext>
            </a:extLst>
          </p:cNvPr>
          <p:cNvSpPr/>
          <p:nvPr/>
        </p:nvSpPr>
        <p:spPr>
          <a:xfrm>
            <a:off x="2665058" y="4218020"/>
            <a:ext cx="6465808" cy="2286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 12">
            <a:extLst>
              <a:ext uri="{FF2B5EF4-FFF2-40B4-BE49-F238E27FC236}">
                <a16:creationId xmlns:a16="http://schemas.microsoft.com/office/drawing/2014/main" id="{243F95AC-B241-19D3-09E1-A944E7DF90D2}"/>
              </a:ext>
            </a:extLst>
          </p:cNvPr>
          <p:cNvSpPr/>
          <p:nvPr/>
        </p:nvSpPr>
        <p:spPr>
          <a:xfrm>
            <a:off x="2665058" y="4343035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Packet-In Event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 13">
            <a:extLst>
              <a:ext uri="{FF2B5EF4-FFF2-40B4-BE49-F238E27FC236}">
                <a16:creationId xmlns:a16="http://schemas.microsoft.com/office/drawing/2014/main" id="{D2854DEB-7DA1-91FE-99DF-450BB3A9BD17}"/>
              </a:ext>
            </a:extLst>
          </p:cNvPr>
          <p:cNvSpPr/>
          <p:nvPr/>
        </p:nvSpPr>
        <p:spPr>
          <a:xfrm>
            <a:off x="2665058" y="4670100"/>
            <a:ext cx="6465808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When new traffic arrives with no matching flow rule, switches send Packet-In to controller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 14">
            <a:extLst>
              <a:ext uri="{FF2B5EF4-FFF2-40B4-BE49-F238E27FC236}">
                <a16:creationId xmlns:a16="http://schemas.microsoft.com/office/drawing/2014/main" id="{EAA10813-347C-2814-2CF3-69C003715635}"/>
              </a:ext>
            </a:extLst>
          </p:cNvPr>
          <p:cNvSpPr/>
          <p:nvPr/>
        </p:nvSpPr>
        <p:spPr>
          <a:xfrm>
            <a:off x="9241951" y="3971203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04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Shape 15">
            <a:extLst>
              <a:ext uri="{FF2B5EF4-FFF2-40B4-BE49-F238E27FC236}">
                <a16:creationId xmlns:a16="http://schemas.microsoft.com/office/drawing/2014/main" id="{36E86920-732E-48A4-DA48-933CFFC475E7}"/>
              </a:ext>
            </a:extLst>
          </p:cNvPr>
          <p:cNvSpPr/>
          <p:nvPr/>
        </p:nvSpPr>
        <p:spPr>
          <a:xfrm>
            <a:off x="9241951" y="4218020"/>
            <a:ext cx="6465927" cy="2286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 16">
            <a:extLst>
              <a:ext uri="{FF2B5EF4-FFF2-40B4-BE49-F238E27FC236}">
                <a16:creationId xmlns:a16="http://schemas.microsoft.com/office/drawing/2014/main" id="{88F1F258-D4F9-D19E-B1EF-2712F8510D33}"/>
              </a:ext>
            </a:extLst>
          </p:cNvPr>
          <p:cNvSpPr/>
          <p:nvPr/>
        </p:nvSpPr>
        <p:spPr>
          <a:xfrm>
            <a:off x="9241951" y="4343035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Path Computation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 17">
            <a:extLst>
              <a:ext uri="{FF2B5EF4-FFF2-40B4-BE49-F238E27FC236}">
                <a16:creationId xmlns:a16="http://schemas.microsoft.com/office/drawing/2014/main" id="{69716F45-D734-00BD-9137-4003C8954D7E}"/>
              </a:ext>
            </a:extLst>
          </p:cNvPr>
          <p:cNvSpPr/>
          <p:nvPr/>
        </p:nvSpPr>
        <p:spPr>
          <a:xfrm>
            <a:off x="9241951" y="4670100"/>
            <a:ext cx="646592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Controller calculates optimal forwarding path based on topology, policies, and current network state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 18">
            <a:extLst>
              <a:ext uri="{FF2B5EF4-FFF2-40B4-BE49-F238E27FC236}">
                <a16:creationId xmlns:a16="http://schemas.microsoft.com/office/drawing/2014/main" id="{3B32C8DD-2902-D492-B045-BEDC7649B9C3}"/>
              </a:ext>
            </a:extLst>
          </p:cNvPr>
          <p:cNvSpPr/>
          <p:nvPr/>
        </p:nvSpPr>
        <p:spPr>
          <a:xfrm>
            <a:off x="2665058" y="5332207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05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Shape 19">
            <a:extLst>
              <a:ext uri="{FF2B5EF4-FFF2-40B4-BE49-F238E27FC236}">
                <a16:creationId xmlns:a16="http://schemas.microsoft.com/office/drawing/2014/main" id="{0C68CF33-0FDB-CE6F-A56A-7A4D464E62DB}"/>
              </a:ext>
            </a:extLst>
          </p:cNvPr>
          <p:cNvSpPr/>
          <p:nvPr/>
        </p:nvSpPr>
        <p:spPr>
          <a:xfrm>
            <a:off x="2665058" y="5579023"/>
            <a:ext cx="6465808" cy="2286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 20">
            <a:extLst>
              <a:ext uri="{FF2B5EF4-FFF2-40B4-BE49-F238E27FC236}">
                <a16:creationId xmlns:a16="http://schemas.microsoft.com/office/drawing/2014/main" id="{6E64C74E-FA91-2DFC-57A2-1D5650A6C3CD}"/>
              </a:ext>
            </a:extLst>
          </p:cNvPr>
          <p:cNvSpPr/>
          <p:nvPr/>
        </p:nvSpPr>
        <p:spPr>
          <a:xfrm>
            <a:off x="2665058" y="5704039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Flow Installation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 21">
            <a:extLst>
              <a:ext uri="{FF2B5EF4-FFF2-40B4-BE49-F238E27FC236}">
                <a16:creationId xmlns:a16="http://schemas.microsoft.com/office/drawing/2014/main" id="{73A1447D-3619-CD41-A521-8207C6EDB218}"/>
              </a:ext>
            </a:extLst>
          </p:cNvPr>
          <p:cNvSpPr/>
          <p:nvPr/>
        </p:nvSpPr>
        <p:spPr>
          <a:xfrm>
            <a:off x="2665058" y="6031104"/>
            <a:ext cx="6465808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Controller proactively or reactively installs flow rules across relevant switches in the path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 22">
            <a:extLst>
              <a:ext uri="{FF2B5EF4-FFF2-40B4-BE49-F238E27FC236}">
                <a16:creationId xmlns:a16="http://schemas.microsoft.com/office/drawing/2014/main" id="{7A8B46EA-153A-15F6-A708-209849680282}"/>
              </a:ext>
            </a:extLst>
          </p:cNvPr>
          <p:cNvSpPr/>
          <p:nvPr/>
        </p:nvSpPr>
        <p:spPr>
          <a:xfrm>
            <a:off x="9241951" y="5332207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06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Shape 23">
            <a:extLst>
              <a:ext uri="{FF2B5EF4-FFF2-40B4-BE49-F238E27FC236}">
                <a16:creationId xmlns:a16="http://schemas.microsoft.com/office/drawing/2014/main" id="{BE2D5AD8-4A8F-33FE-5A64-6B597B285359}"/>
              </a:ext>
            </a:extLst>
          </p:cNvPr>
          <p:cNvSpPr/>
          <p:nvPr/>
        </p:nvSpPr>
        <p:spPr>
          <a:xfrm>
            <a:off x="9241951" y="5579023"/>
            <a:ext cx="6465927" cy="2286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 24">
            <a:extLst>
              <a:ext uri="{FF2B5EF4-FFF2-40B4-BE49-F238E27FC236}">
                <a16:creationId xmlns:a16="http://schemas.microsoft.com/office/drawing/2014/main" id="{F230CD85-A998-449C-0310-045605A7D9C6}"/>
              </a:ext>
            </a:extLst>
          </p:cNvPr>
          <p:cNvSpPr/>
          <p:nvPr/>
        </p:nvSpPr>
        <p:spPr>
          <a:xfrm>
            <a:off x="9241951" y="5704039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Traffic Forwarding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 25">
            <a:extLst>
              <a:ext uri="{FF2B5EF4-FFF2-40B4-BE49-F238E27FC236}">
                <a16:creationId xmlns:a16="http://schemas.microsoft.com/office/drawing/2014/main" id="{1A698F88-75DC-8F88-596D-6410F3CA4DD0}"/>
              </a:ext>
            </a:extLst>
          </p:cNvPr>
          <p:cNvSpPr/>
          <p:nvPr/>
        </p:nvSpPr>
        <p:spPr>
          <a:xfrm>
            <a:off x="9241951" y="6031104"/>
            <a:ext cx="646592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Subsequent packets follow programmed paths at line rate without controller involvement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 26">
            <a:extLst>
              <a:ext uri="{FF2B5EF4-FFF2-40B4-BE49-F238E27FC236}">
                <a16:creationId xmlns:a16="http://schemas.microsoft.com/office/drawing/2014/main" id="{EADB0552-80A6-E89A-868F-0938F5ECDCF3}"/>
              </a:ext>
            </a:extLst>
          </p:cNvPr>
          <p:cNvSpPr/>
          <p:nvPr/>
        </p:nvSpPr>
        <p:spPr>
          <a:xfrm>
            <a:off x="3530878" y="6690554"/>
            <a:ext cx="321361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Traffic Steering Intelligence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 27">
            <a:extLst>
              <a:ext uri="{FF2B5EF4-FFF2-40B4-BE49-F238E27FC236}">
                <a16:creationId xmlns:a16="http://schemas.microsoft.com/office/drawing/2014/main" id="{AFC7E5FE-4556-FDE5-6BD4-73E17E63C319}"/>
              </a:ext>
            </a:extLst>
          </p:cNvPr>
          <p:cNvSpPr/>
          <p:nvPr/>
        </p:nvSpPr>
        <p:spPr>
          <a:xfrm>
            <a:off x="2670155" y="7344826"/>
            <a:ext cx="498479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Routing decisions based on multiple criteria: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 28">
            <a:extLst>
              <a:ext uri="{FF2B5EF4-FFF2-40B4-BE49-F238E27FC236}">
                <a16:creationId xmlns:a16="http://schemas.microsoft.com/office/drawing/2014/main" id="{811335B1-9AA8-24A0-52A9-6FCF2B7D8C58}"/>
              </a:ext>
            </a:extLst>
          </p:cNvPr>
          <p:cNvSpPr/>
          <p:nvPr/>
        </p:nvSpPr>
        <p:spPr>
          <a:xfrm>
            <a:off x="2045771" y="7578585"/>
            <a:ext cx="7670721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Source/Destination IP addresses</a:t>
            </a:r>
            <a:r>
              <a:rPr lang="en-US" sz="12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— Route traffic between specific endpoints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 29">
            <a:extLst>
              <a:ext uri="{FF2B5EF4-FFF2-40B4-BE49-F238E27FC236}">
                <a16:creationId xmlns:a16="http://schemas.microsoft.com/office/drawing/2014/main" id="{FBDF94BA-8328-9C2B-276B-B6FE69CF63CE}"/>
              </a:ext>
            </a:extLst>
          </p:cNvPr>
          <p:cNvSpPr/>
          <p:nvPr/>
        </p:nvSpPr>
        <p:spPr>
          <a:xfrm>
            <a:off x="2045771" y="8037532"/>
            <a:ext cx="6183830" cy="27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Protocol type (TCP/UDP)</a:t>
            </a:r>
            <a:r>
              <a:rPr lang="en-US" sz="12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— Differentiate handling for reliable vs. unreliable transport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 30">
            <a:extLst>
              <a:ext uri="{FF2B5EF4-FFF2-40B4-BE49-F238E27FC236}">
                <a16:creationId xmlns:a16="http://schemas.microsoft.com/office/drawing/2014/main" id="{23BE1141-A958-1CD4-A9EA-9B18075D103F}"/>
              </a:ext>
            </a:extLst>
          </p:cNvPr>
          <p:cNvSpPr/>
          <p:nvPr/>
        </p:nvSpPr>
        <p:spPr>
          <a:xfrm>
            <a:off x="2062601" y="8436311"/>
            <a:ext cx="7670721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Application traffic patterns</a:t>
            </a:r>
            <a:r>
              <a:rPr lang="en-US" sz="12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— Optimize paths for iperf benchmarks, web traffic, or streaming media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 31">
            <a:extLst>
              <a:ext uri="{FF2B5EF4-FFF2-40B4-BE49-F238E27FC236}">
                <a16:creationId xmlns:a16="http://schemas.microsoft.com/office/drawing/2014/main" id="{B4D53E98-C43F-7FDA-0598-BAFADE9AD81B}"/>
              </a:ext>
            </a:extLst>
          </p:cNvPr>
          <p:cNvSpPr/>
          <p:nvPr/>
        </p:nvSpPr>
        <p:spPr>
          <a:xfrm>
            <a:off x="2065059" y="8934046"/>
            <a:ext cx="7670721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Network conditions</a:t>
            </a:r>
            <a:r>
              <a:rPr lang="en-US" sz="12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— Adapt to congestion, failures, or link utilization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omputer diagram of a computer network&#10;&#10;AI-generated content may be incorrect.">
            <a:extLst>
              <a:ext uri="{FF2B5EF4-FFF2-40B4-BE49-F238E27FC236}">
                <a16:creationId xmlns:a16="http://schemas.microsoft.com/office/drawing/2014/main" id="{90CCF60D-1A34-BFCD-4BE7-D7309AD72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" t="8949" r="3593" b="14244"/>
          <a:stretch>
            <a:fillRect/>
          </a:stretch>
        </p:blipFill>
        <p:spPr>
          <a:xfrm>
            <a:off x="9716492" y="6775947"/>
            <a:ext cx="6690993" cy="31921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 0" descr="preencoded.png">
            <a:extLst>
              <a:ext uri="{FF2B5EF4-FFF2-40B4-BE49-F238E27FC236}">
                <a16:creationId xmlns:a16="http://schemas.microsoft.com/office/drawing/2014/main" id="{E18BFC30-64BB-D26E-DC57-526CD337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0" y="6016"/>
            <a:ext cx="6853989" cy="10280984"/>
          </a:xfrm>
          <a:prstGeom prst="rect">
            <a:avLst/>
          </a:prstGeom>
        </p:spPr>
      </p:pic>
      <p:sp>
        <p:nvSpPr>
          <p:cNvPr id="97" name="Text 2">
            <a:extLst>
              <a:ext uri="{FF2B5EF4-FFF2-40B4-BE49-F238E27FC236}">
                <a16:creationId xmlns:a16="http://schemas.microsoft.com/office/drawing/2014/main" id="{8CEBF6BC-4ED4-190D-59D0-3D6CE5B999AC}"/>
              </a:ext>
            </a:extLst>
          </p:cNvPr>
          <p:cNvSpPr/>
          <p:nvPr/>
        </p:nvSpPr>
        <p:spPr>
          <a:xfrm>
            <a:off x="1224444" y="2328861"/>
            <a:ext cx="5801678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Setup &amp; Technical Requirements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 3">
            <a:extLst>
              <a:ext uri="{FF2B5EF4-FFF2-40B4-BE49-F238E27FC236}">
                <a16:creationId xmlns:a16="http://schemas.microsoft.com/office/drawing/2014/main" id="{EE4A0722-2E82-1058-6F87-ADB228956EA3}"/>
              </a:ext>
            </a:extLst>
          </p:cNvPr>
          <p:cNvSpPr/>
          <p:nvPr/>
        </p:nvSpPr>
        <p:spPr>
          <a:xfrm>
            <a:off x="1224444" y="3052046"/>
            <a:ext cx="2252663" cy="580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Hardware Requirements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 4">
            <a:extLst>
              <a:ext uri="{FF2B5EF4-FFF2-40B4-BE49-F238E27FC236}">
                <a16:creationId xmlns:a16="http://schemas.microsoft.com/office/drawing/2014/main" id="{EF384681-7568-D43D-AC0C-3B90610B720C}"/>
              </a:ext>
            </a:extLst>
          </p:cNvPr>
          <p:cNvSpPr/>
          <p:nvPr/>
        </p:nvSpPr>
        <p:spPr>
          <a:xfrm>
            <a:off x="1224444" y="3728083"/>
            <a:ext cx="2252663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Laptop or desktop capable of running virtual machines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 5">
            <a:extLst>
              <a:ext uri="{FF2B5EF4-FFF2-40B4-BE49-F238E27FC236}">
                <a16:creationId xmlns:a16="http://schemas.microsoft.com/office/drawing/2014/main" id="{E43651F2-CFC3-B9FE-C86F-828B38E9F5FE}"/>
              </a:ext>
            </a:extLst>
          </p:cNvPr>
          <p:cNvSpPr/>
          <p:nvPr/>
        </p:nvSpPr>
        <p:spPr>
          <a:xfrm>
            <a:off x="1224444" y="4150636"/>
            <a:ext cx="2252663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Minimum 8 GB RAM</a:t>
            </a: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recommended for smooth operation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 6">
            <a:extLst>
              <a:ext uri="{FF2B5EF4-FFF2-40B4-BE49-F238E27FC236}">
                <a16:creationId xmlns:a16="http://schemas.microsoft.com/office/drawing/2014/main" id="{FDBF58A5-7D73-BB17-E73A-0A9FB9EAEDF9}"/>
              </a:ext>
            </a:extLst>
          </p:cNvPr>
          <p:cNvSpPr/>
          <p:nvPr/>
        </p:nvSpPr>
        <p:spPr>
          <a:xfrm>
            <a:off x="1224444" y="4767737"/>
            <a:ext cx="2252663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Multi-core processor for adequate performance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 7">
            <a:extLst>
              <a:ext uri="{FF2B5EF4-FFF2-40B4-BE49-F238E27FC236}">
                <a16:creationId xmlns:a16="http://schemas.microsoft.com/office/drawing/2014/main" id="{AA02663E-AB29-B852-92E9-8EB538F1F588}"/>
              </a:ext>
            </a:extLst>
          </p:cNvPr>
          <p:cNvSpPr/>
          <p:nvPr/>
        </p:nvSpPr>
        <p:spPr>
          <a:xfrm>
            <a:off x="1224444" y="5190290"/>
            <a:ext cx="2252663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20 GB available disk space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 8">
            <a:extLst>
              <a:ext uri="{FF2B5EF4-FFF2-40B4-BE49-F238E27FC236}">
                <a16:creationId xmlns:a16="http://schemas.microsoft.com/office/drawing/2014/main" id="{CF64331D-893C-9052-7F01-26C913E17AE7}"/>
              </a:ext>
            </a:extLst>
          </p:cNvPr>
          <p:cNvSpPr/>
          <p:nvPr/>
        </p:nvSpPr>
        <p:spPr>
          <a:xfrm>
            <a:off x="3844295" y="3052046"/>
            <a:ext cx="2252663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Software Stack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 9">
            <a:extLst>
              <a:ext uri="{FF2B5EF4-FFF2-40B4-BE49-F238E27FC236}">
                <a16:creationId xmlns:a16="http://schemas.microsoft.com/office/drawing/2014/main" id="{5504F06C-65E2-81F6-27F7-B20959383F74}"/>
              </a:ext>
            </a:extLst>
          </p:cNvPr>
          <p:cNvSpPr/>
          <p:nvPr/>
        </p:nvSpPr>
        <p:spPr>
          <a:xfrm>
            <a:off x="3844295" y="3437928"/>
            <a:ext cx="2252663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Ubuntu Linux</a:t>
            </a: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(Mininet VM or native installation)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Text 10">
            <a:extLst>
              <a:ext uri="{FF2B5EF4-FFF2-40B4-BE49-F238E27FC236}">
                <a16:creationId xmlns:a16="http://schemas.microsoft.com/office/drawing/2014/main" id="{8351EDF8-C17A-6113-D610-E2F4C193481B}"/>
              </a:ext>
            </a:extLst>
          </p:cNvPr>
          <p:cNvSpPr/>
          <p:nvPr/>
        </p:nvSpPr>
        <p:spPr>
          <a:xfrm>
            <a:off x="3844295" y="3860481"/>
            <a:ext cx="2252663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Open vSwitch</a:t>
            </a: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virtual switch software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 11">
            <a:extLst>
              <a:ext uri="{FF2B5EF4-FFF2-40B4-BE49-F238E27FC236}">
                <a16:creationId xmlns:a16="http://schemas.microsoft.com/office/drawing/2014/main" id="{FFCDBD85-F877-795A-8507-02AE196C347A}"/>
              </a:ext>
            </a:extLst>
          </p:cNvPr>
          <p:cNvSpPr/>
          <p:nvPr/>
        </p:nvSpPr>
        <p:spPr>
          <a:xfrm>
            <a:off x="3844295" y="4283033"/>
            <a:ext cx="2252663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Ryu Controller</a:t>
            </a: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framework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Text 12">
            <a:extLst>
              <a:ext uri="{FF2B5EF4-FFF2-40B4-BE49-F238E27FC236}">
                <a16:creationId xmlns:a16="http://schemas.microsoft.com/office/drawing/2014/main" id="{5396280E-E78D-E5AF-9EC5-8B2CAEDE802C}"/>
              </a:ext>
            </a:extLst>
          </p:cNvPr>
          <p:cNvSpPr/>
          <p:nvPr/>
        </p:nvSpPr>
        <p:spPr>
          <a:xfrm>
            <a:off x="3844295" y="4511038"/>
            <a:ext cx="2252663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Python 3.x</a:t>
            </a: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runtime environment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Text 13">
            <a:extLst>
              <a:ext uri="{FF2B5EF4-FFF2-40B4-BE49-F238E27FC236}">
                <a16:creationId xmlns:a16="http://schemas.microsoft.com/office/drawing/2014/main" id="{D2ACE44E-684F-D037-BEA7-89F421F364DD}"/>
              </a:ext>
            </a:extLst>
          </p:cNvPr>
          <p:cNvSpPr/>
          <p:nvPr/>
        </p:nvSpPr>
        <p:spPr>
          <a:xfrm>
            <a:off x="3844295" y="4933591"/>
            <a:ext cx="2252663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Mininet</a:t>
            </a: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network emulator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Text 14">
            <a:extLst>
              <a:ext uri="{FF2B5EF4-FFF2-40B4-BE49-F238E27FC236}">
                <a16:creationId xmlns:a16="http://schemas.microsoft.com/office/drawing/2014/main" id="{54F3BE7F-0A24-7556-F2B3-D59838CBFD2F}"/>
              </a:ext>
            </a:extLst>
          </p:cNvPr>
          <p:cNvSpPr/>
          <p:nvPr/>
        </p:nvSpPr>
        <p:spPr>
          <a:xfrm>
            <a:off x="6464146" y="3052046"/>
            <a:ext cx="2322076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Network Protocol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Text 15">
            <a:extLst>
              <a:ext uri="{FF2B5EF4-FFF2-40B4-BE49-F238E27FC236}">
                <a16:creationId xmlns:a16="http://schemas.microsoft.com/office/drawing/2014/main" id="{1E5EB28B-B370-A9DA-D4D9-47293B4F81C9}"/>
              </a:ext>
            </a:extLst>
          </p:cNvPr>
          <p:cNvSpPr/>
          <p:nvPr/>
        </p:nvSpPr>
        <p:spPr>
          <a:xfrm>
            <a:off x="6464146" y="3437928"/>
            <a:ext cx="2331839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OpenFlow 1.3</a:t>
            </a: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as the primary southbound protocol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Text 16">
            <a:extLst>
              <a:ext uri="{FF2B5EF4-FFF2-40B4-BE49-F238E27FC236}">
                <a16:creationId xmlns:a16="http://schemas.microsoft.com/office/drawing/2014/main" id="{E8DFCE69-E32E-514F-C346-8AD62862824D}"/>
              </a:ext>
            </a:extLst>
          </p:cNvPr>
          <p:cNvSpPr/>
          <p:nvPr/>
        </p:nvSpPr>
        <p:spPr>
          <a:xfrm>
            <a:off x="6464146" y="3860481"/>
            <a:ext cx="2331839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TCP port 6653 for controller communication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Text 17">
            <a:extLst>
              <a:ext uri="{FF2B5EF4-FFF2-40B4-BE49-F238E27FC236}">
                <a16:creationId xmlns:a16="http://schemas.microsoft.com/office/drawing/2014/main" id="{A10030AC-1647-60AE-FEC1-523050CF7B95}"/>
              </a:ext>
            </a:extLst>
          </p:cNvPr>
          <p:cNvSpPr/>
          <p:nvPr/>
        </p:nvSpPr>
        <p:spPr>
          <a:xfrm>
            <a:off x="6464146" y="4283033"/>
            <a:ext cx="2331839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Support for standard networking protocols (ARP, ICMP, TCP, UDP)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Shape 18">
            <a:extLst>
              <a:ext uri="{FF2B5EF4-FFF2-40B4-BE49-F238E27FC236}">
                <a16:creationId xmlns:a16="http://schemas.microsoft.com/office/drawing/2014/main" id="{84EB7650-F15D-94E6-8E37-1511FDF96B78}"/>
              </a:ext>
            </a:extLst>
          </p:cNvPr>
          <p:cNvSpPr/>
          <p:nvPr/>
        </p:nvSpPr>
        <p:spPr>
          <a:xfrm>
            <a:off x="1390298" y="5526046"/>
            <a:ext cx="15240" cy="275213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Shape 19">
            <a:extLst>
              <a:ext uri="{FF2B5EF4-FFF2-40B4-BE49-F238E27FC236}">
                <a16:creationId xmlns:a16="http://schemas.microsoft.com/office/drawing/2014/main" id="{185C724B-7B64-1184-0CCC-3398DD20D61D}"/>
              </a:ext>
            </a:extLst>
          </p:cNvPr>
          <p:cNvSpPr/>
          <p:nvPr/>
        </p:nvSpPr>
        <p:spPr>
          <a:xfrm>
            <a:off x="1540912" y="5684280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Shape 20">
            <a:extLst>
              <a:ext uri="{FF2B5EF4-FFF2-40B4-BE49-F238E27FC236}">
                <a16:creationId xmlns:a16="http://schemas.microsoft.com/office/drawing/2014/main" id="{08DFF4F0-CFF6-2B58-6921-05155BEA0420}"/>
              </a:ext>
            </a:extLst>
          </p:cNvPr>
          <p:cNvSpPr/>
          <p:nvPr/>
        </p:nvSpPr>
        <p:spPr>
          <a:xfrm>
            <a:off x="1224444" y="5526046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 21">
            <a:extLst>
              <a:ext uri="{FF2B5EF4-FFF2-40B4-BE49-F238E27FC236}">
                <a16:creationId xmlns:a16="http://schemas.microsoft.com/office/drawing/2014/main" id="{BB8F077D-A67C-D3C8-A90F-61A714A458B4}"/>
              </a:ext>
            </a:extLst>
          </p:cNvPr>
          <p:cNvSpPr/>
          <p:nvPr/>
        </p:nvSpPr>
        <p:spPr>
          <a:xfrm>
            <a:off x="1274212" y="5546822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1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 22">
            <a:extLst>
              <a:ext uri="{FF2B5EF4-FFF2-40B4-BE49-F238E27FC236}">
                <a16:creationId xmlns:a16="http://schemas.microsoft.com/office/drawing/2014/main" id="{23E68CAE-0463-F1BB-B157-3D200ACD5F0D}"/>
              </a:ext>
            </a:extLst>
          </p:cNvPr>
          <p:cNvSpPr/>
          <p:nvPr/>
        </p:nvSpPr>
        <p:spPr>
          <a:xfrm>
            <a:off x="2127414" y="5576647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Environment Setup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Text 23">
            <a:extLst>
              <a:ext uri="{FF2B5EF4-FFF2-40B4-BE49-F238E27FC236}">
                <a16:creationId xmlns:a16="http://schemas.microsoft.com/office/drawing/2014/main" id="{E3307236-AC16-4BE4-99EE-4962EBAB2F70}"/>
              </a:ext>
            </a:extLst>
          </p:cNvPr>
          <p:cNvSpPr/>
          <p:nvPr/>
        </p:nvSpPr>
        <p:spPr>
          <a:xfrm>
            <a:off x="2127414" y="5875852"/>
            <a:ext cx="665345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Install Ubuntu VM and required software packages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Shape 24">
            <a:extLst>
              <a:ext uri="{FF2B5EF4-FFF2-40B4-BE49-F238E27FC236}">
                <a16:creationId xmlns:a16="http://schemas.microsoft.com/office/drawing/2014/main" id="{F5DFF3FE-BD26-4530-2989-D024AF2E4EEB}"/>
              </a:ext>
            </a:extLst>
          </p:cNvPr>
          <p:cNvSpPr/>
          <p:nvPr/>
        </p:nvSpPr>
        <p:spPr>
          <a:xfrm>
            <a:off x="1540912" y="6420205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Shape 25">
            <a:extLst>
              <a:ext uri="{FF2B5EF4-FFF2-40B4-BE49-F238E27FC236}">
                <a16:creationId xmlns:a16="http://schemas.microsoft.com/office/drawing/2014/main" id="{593EBA38-A8D8-DC0F-D66F-40C1809B8F79}"/>
              </a:ext>
            </a:extLst>
          </p:cNvPr>
          <p:cNvSpPr/>
          <p:nvPr/>
        </p:nvSpPr>
        <p:spPr>
          <a:xfrm>
            <a:off x="1224444" y="6261971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Text 26">
            <a:extLst>
              <a:ext uri="{FF2B5EF4-FFF2-40B4-BE49-F238E27FC236}">
                <a16:creationId xmlns:a16="http://schemas.microsoft.com/office/drawing/2014/main" id="{66A54D78-71CB-CD0A-5DC0-CD2F9E4D85F9}"/>
              </a:ext>
            </a:extLst>
          </p:cNvPr>
          <p:cNvSpPr/>
          <p:nvPr/>
        </p:nvSpPr>
        <p:spPr>
          <a:xfrm>
            <a:off x="1274212" y="6282748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2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Text 27">
            <a:extLst>
              <a:ext uri="{FF2B5EF4-FFF2-40B4-BE49-F238E27FC236}">
                <a16:creationId xmlns:a16="http://schemas.microsoft.com/office/drawing/2014/main" id="{CCA26E3C-F622-1183-DD77-8121E8DA7A20}"/>
              </a:ext>
            </a:extLst>
          </p:cNvPr>
          <p:cNvSpPr/>
          <p:nvPr/>
        </p:nvSpPr>
        <p:spPr>
          <a:xfrm>
            <a:off x="2127414" y="6312573"/>
            <a:ext cx="2336959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Component Configuration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 28">
            <a:extLst>
              <a:ext uri="{FF2B5EF4-FFF2-40B4-BE49-F238E27FC236}">
                <a16:creationId xmlns:a16="http://schemas.microsoft.com/office/drawing/2014/main" id="{D8F8D226-1F8C-E947-35BF-0B772D251BDB}"/>
              </a:ext>
            </a:extLst>
          </p:cNvPr>
          <p:cNvSpPr/>
          <p:nvPr/>
        </p:nvSpPr>
        <p:spPr>
          <a:xfrm>
            <a:off x="2127414" y="6611777"/>
            <a:ext cx="665345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Configure OVS and Ryu controller with proper settings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Shape 29">
            <a:extLst>
              <a:ext uri="{FF2B5EF4-FFF2-40B4-BE49-F238E27FC236}">
                <a16:creationId xmlns:a16="http://schemas.microsoft.com/office/drawing/2014/main" id="{B2271A72-141D-691F-9408-1A3D066BBC0A}"/>
              </a:ext>
            </a:extLst>
          </p:cNvPr>
          <p:cNvSpPr/>
          <p:nvPr/>
        </p:nvSpPr>
        <p:spPr>
          <a:xfrm>
            <a:off x="1540912" y="7156131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Shape 30">
            <a:extLst>
              <a:ext uri="{FF2B5EF4-FFF2-40B4-BE49-F238E27FC236}">
                <a16:creationId xmlns:a16="http://schemas.microsoft.com/office/drawing/2014/main" id="{CF54DB25-28EB-F02A-1BAB-CA399A3EB5A7}"/>
              </a:ext>
            </a:extLst>
          </p:cNvPr>
          <p:cNvSpPr/>
          <p:nvPr/>
        </p:nvSpPr>
        <p:spPr>
          <a:xfrm>
            <a:off x="1224444" y="6997897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 31">
            <a:extLst>
              <a:ext uri="{FF2B5EF4-FFF2-40B4-BE49-F238E27FC236}">
                <a16:creationId xmlns:a16="http://schemas.microsoft.com/office/drawing/2014/main" id="{C716D502-FE9F-8E20-DC31-B7BF32CC5E37}"/>
              </a:ext>
            </a:extLst>
          </p:cNvPr>
          <p:cNvSpPr/>
          <p:nvPr/>
        </p:nvSpPr>
        <p:spPr>
          <a:xfrm>
            <a:off x="1274212" y="7018673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3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 32">
            <a:extLst>
              <a:ext uri="{FF2B5EF4-FFF2-40B4-BE49-F238E27FC236}">
                <a16:creationId xmlns:a16="http://schemas.microsoft.com/office/drawing/2014/main" id="{F31B2EC4-8023-27B8-9590-6BA0471D290B}"/>
              </a:ext>
            </a:extLst>
          </p:cNvPr>
          <p:cNvSpPr/>
          <p:nvPr/>
        </p:nvSpPr>
        <p:spPr>
          <a:xfrm>
            <a:off x="2127414" y="7048498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Topology Creation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 33">
            <a:extLst>
              <a:ext uri="{FF2B5EF4-FFF2-40B4-BE49-F238E27FC236}">
                <a16:creationId xmlns:a16="http://schemas.microsoft.com/office/drawing/2014/main" id="{742891FE-FADF-076B-D2D5-B20473919897}"/>
              </a:ext>
            </a:extLst>
          </p:cNvPr>
          <p:cNvSpPr/>
          <p:nvPr/>
        </p:nvSpPr>
        <p:spPr>
          <a:xfrm>
            <a:off x="2127414" y="7347702"/>
            <a:ext cx="665345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Design and implement network topology in Mininet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Shape 34">
            <a:extLst>
              <a:ext uri="{FF2B5EF4-FFF2-40B4-BE49-F238E27FC236}">
                <a16:creationId xmlns:a16="http://schemas.microsoft.com/office/drawing/2014/main" id="{14341AEF-8FE2-249A-611E-737D6A2E467A}"/>
              </a:ext>
            </a:extLst>
          </p:cNvPr>
          <p:cNvSpPr/>
          <p:nvPr/>
        </p:nvSpPr>
        <p:spPr>
          <a:xfrm>
            <a:off x="1540912" y="7892056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Shape 35">
            <a:extLst>
              <a:ext uri="{FF2B5EF4-FFF2-40B4-BE49-F238E27FC236}">
                <a16:creationId xmlns:a16="http://schemas.microsoft.com/office/drawing/2014/main" id="{EE84F65B-917B-BA1F-F3DE-4E5FEE565751}"/>
              </a:ext>
            </a:extLst>
          </p:cNvPr>
          <p:cNvSpPr/>
          <p:nvPr/>
        </p:nvSpPr>
        <p:spPr>
          <a:xfrm>
            <a:off x="1224444" y="7733822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 36">
            <a:extLst>
              <a:ext uri="{FF2B5EF4-FFF2-40B4-BE49-F238E27FC236}">
                <a16:creationId xmlns:a16="http://schemas.microsoft.com/office/drawing/2014/main" id="{48C0F8E8-75BE-80D8-34F3-3E4E0F34CC83}"/>
              </a:ext>
            </a:extLst>
          </p:cNvPr>
          <p:cNvSpPr/>
          <p:nvPr/>
        </p:nvSpPr>
        <p:spPr>
          <a:xfrm>
            <a:off x="1274212" y="7754598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4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Text 37">
            <a:extLst>
              <a:ext uri="{FF2B5EF4-FFF2-40B4-BE49-F238E27FC236}">
                <a16:creationId xmlns:a16="http://schemas.microsoft.com/office/drawing/2014/main" id="{ECBBBC88-E7F6-54B6-A66F-7F6EFB9C5B93}"/>
              </a:ext>
            </a:extLst>
          </p:cNvPr>
          <p:cNvSpPr/>
          <p:nvPr/>
        </p:nvSpPr>
        <p:spPr>
          <a:xfrm>
            <a:off x="2127414" y="7784423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Testing &amp; Validation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 38">
            <a:extLst>
              <a:ext uri="{FF2B5EF4-FFF2-40B4-BE49-F238E27FC236}">
                <a16:creationId xmlns:a16="http://schemas.microsoft.com/office/drawing/2014/main" id="{0B1EE4AB-28BC-FCC3-6F09-C693C63D609B}"/>
              </a:ext>
            </a:extLst>
          </p:cNvPr>
          <p:cNvSpPr/>
          <p:nvPr/>
        </p:nvSpPr>
        <p:spPr>
          <a:xfrm>
            <a:off x="2127414" y="8083627"/>
            <a:ext cx="665345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Verify connectivity and traffic steering functionality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Shape 0">
            <a:extLst>
              <a:ext uri="{FF2B5EF4-FFF2-40B4-BE49-F238E27FC236}">
                <a16:creationId xmlns:a16="http://schemas.microsoft.com/office/drawing/2014/main" id="{60CF0877-5466-5081-DE1E-A2E752EB33BC}"/>
              </a:ext>
            </a:extLst>
          </p:cNvPr>
          <p:cNvSpPr/>
          <p:nvPr/>
        </p:nvSpPr>
        <p:spPr>
          <a:xfrm>
            <a:off x="1265338" y="882027"/>
            <a:ext cx="2711410" cy="781408"/>
          </a:xfrm>
          <a:prstGeom prst="roundRect">
            <a:avLst>
              <a:gd name="adj" fmla="val 19187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5" name="Image 0" descr="preencoded.png">
            <a:extLst>
              <a:ext uri="{FF2B5EF4-FFF2-40B4-BE49-F238E27FC236}">
                <a16:creationId xmlns:a16="http://schemas.microsoft.com/office/drawing/2014/main" id="{47D274D1-445B-83F3-8E86-63B7714C1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7158" y="994744"/>
            <a:ext cx="438826" cy="438826"/>
          </a:xfrm>
          <a:prstGeom prst="rect">
            <a:avLst/>
          </a:prstGeom>
        </p:spPr>
      </p:pic>
      <p:sp>
        <p:nvSpPr>
          <p:cNvPr id="136" name="Text 1">
            <a:extLst>
              <a:ext uri="{FF2B5EF4-FFF2-40B4-BE49-F238E27FC236}">
                <a16:creationId xmlns:a16="http://schemas.microsoft.com/office/drawing/2014/main" id="{526F335C-16B2-AD59-E66D-C63FC188F766}"/>
              </a:ext>
            </a:extLst>
          </p:cNvPr>
          <p:cNvSpPr/>
          <p:nvPr/>
        </p:nvSpPr>
        <p:spPr>
          <a:xfrm>
            <a:off x="1701718" y="1187632"/>
            <a:ext cx="2285999" cy="277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TECHNOLOGY STACK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809790" y="5868318"/>
            <a:ext cx="4478210" cy="4478210"/>
          </a:xfrm>
          <a:custGeom>
            <a:avLst/>
            <a:gdLst/>
            <a:ahLst/>
            <a:cxnLst/>
            <a:rect l="l" t="t" r="r" b="b"/>
            <a:pathLst>
              <a:path w="4478210" h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0" y="0"/>
                </a:moveTo>
                <a:lnTo>
                  <a:pt x="4478210" y="0"/>
                </a:lnTo>
                <a:lnTo>
                  <a:pt x="4478210" y="3525572"/>
                </a:lnTo>
                <a:lnTo>
                  <a:pt x="0" y="3525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 10">
            <a:extLst>
              <a:ext uri="{FF2B5EF4-FFF2-40B4-BE49-F238E27FC236}">
                <a16:creationId xmlns:a16="http://schemas.microsoft.com/office/drawing/2014/main" id="{94517849-F8E5-1A28-4354-9B3DC2AEDBD0}"/>
              </a:ext>
            </a:extLst>
          </p:cNvPr>
          <p:cNvSpPr/>
          <p:nvPr/>
        </p:nvSpPr>
        <p:spPr>
          <a:xfrm>
            <a:off x="9618790" y="3078565"/>
            <a:ext cx="8382000" cy="2554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Demonstrated Capabilities</a:t>
            </a:r>
          </a:p>
          <a:p>
            <a:pPr marL="0" indent="0" algn="l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End-to-end SDN workflow from packet arrival to intelligent forwarding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Dynamic traffic steering adapting to network conditions in real-time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Centralized control managing multiple switches from a single controller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C37E1D93-5CC0-91BC-028E-AF471C33D4EF}"/>
              </a:ext>
            </a:extLst>
          </p:cNvPr>
          <p:cNvSpPr/>
          <p:nvPr/>
        </p:nvSpPr>
        <p:spPr>
          <a:xfrm>
            <a:off x="7252901" y="1139917"/>
            <a:ext cx="5317391" cy="622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0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Demonstration &amp; Key Results</a:t>
            </a:r>
            <a:endParaRPr lang="en-US" sz="3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B93D5CBB-980F-0297-AC9E-32E62E29D9AF}"/>
              </a:ext>
            </a:extLst>
          </p:cNvPr>
          <p:cNvSpPr/>
          <p:nvPr/>
        </p:nvSpPr>
        <p:spPr>
          <a:xfrm>
            <a:off x="3841662" y="2656728"/>
            <a:ext cx="3502314" cy="355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Live Demo Workflow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7EE99-BA56-76F5-878F-8B349E10D53C}"/>
              </a:ext>
            </a:extLst>
          </p:cNvPr>
          <p:cNvSpPr txBox="1"/>
          <p:nvPr/>
        </p:nvSpPr>
        <p:spPr>
          <a:xfrm>
            <a:off x="2009976" y="3146993"/>
            <a:ext cx="667629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SzPct val="100000"/>
              <a:buFont typeface="+mj-lt"/>
              <a:buAutoNum type="arabicPeriod"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Start Ryu controller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with traffic steering application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Launch Mininet topology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with multiple hosts and switches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Verify host connectivity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using ping tests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Generate traffic flows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using </a:t>
            </a:r>
            <a:r>
              <a:rPr lang="en-US" sz="200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iperf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bandwidth testing tool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Observe system behavior: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Packet-in events triggering controller logic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Dynamic flow rule installation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Real-time traffic path modifications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2" name="Shape 23">
            <a:extLst>
              <a:ext uri="{FF2B5EF4-FFF2-40B4-BE49-F238E27FC236}">
                <a16:creationId xmlns:a16="http://schemas.microsoft.com/office/drawing/2014/main" id="{50FB3F53-1EA4-0A4C-7B64-4CD4C99EED67}"/>
              </a:ext>
            </a:extLst>
          </p:cNvPr>
          <p:cNvSpPr/>
          <p:nvPr/>
        </p:nvSpPr>
        <p:spPr>
          <a:xfrm>
            <a:off x="533400" y="6862696"/>
            <a:ext cx="14858404" cy="1218874"/>
          </a:xfrm>
          <a:prstGeom prst="roundRect">
            <a:avLst>
              <a:gd name="adj" fmla="val 7048"/>
            </a:avLst>
          </a:prstGeom>
          <a:solidFill>
            <a:srgbClr val="9D9DE4"/>
          </a:solidFill>
          <a:ln/>
        </p:spPr>
        <p:txBody>
          <a:bodyPr/>
          <a:lstStyle/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00A3A2AB-B20A-4B88-1161-76EC399EC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6948888"/>
            <a:ext cx="280782" cy="224579"/>
          </a:xfrm>
          <a:prstGeom prst="rect">
            <a:avLst/>
          </a:prstGeom>
        </p:spPr>
      </p:pic>
      <p:sp>
        <p:nvSpPr>
          <p:cNvPr id="14" name="Text 24">
            <a:extLst>
              <a:ext uri="{FF2B5EF4-FFF2-40B4-BE49-F238E27FC236}">
                <a16:creationId xmlns:a16="http://schemas.microsoft.com/office/drawing/2014/main" id="{5933866B-0661-7F72-052F-DA8CD0B793FA}"/>
              </a:ext>
            </a:extLst>
          </p:cNvPr>
          <p:cNvSpPr/>
          <p:nvPr/>
        </p:nvSpPr>
        <p:spPr>
          <a:xfrm>
            <a:off x="1004411" y="6927531"/>
            <a:ext cx="239208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200" b="1" dirty="0">
                <a:solidFill>
                  <a:schemeClr val="bg2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Key Observations</a:t>
            </a:r>
            <a:endParaRPr lang="en-US" sz="2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25">
            <a:extLst>
              <a:ext uri="{FF2B5EF4-FFF2-40B4-BE49-F238E27FC236}">
                <a16:creationId xmlns:a16="http://schemas.microsoft.com/office/drawing/2014/main" id="{5B5CBDF0-E54C-A8AA-A3E5-EFA97EDB6450}"/>
              </a:ext>
            </a:extLst>
          </p:cNvPr>
          <p:cNvSpPr/>
          <p:nvPr/>
        </p:nvSpPr>
        <p:spPr>
          <a:xfrm>
            <a:off x="814182" y="7258232"/>
            <a:ext cx="14533721" cy="71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system demonstrates </a:t>
            </a:r>
            <a:r>
              <a:rPr 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dynamic path control</a:t>
            </a: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reduced network congestion</a:t>
            </a: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significantly improved response times</a:t>
            </a: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to traffic </a:t>
            </a:r>
          </a:p>
          <a:p>
            <a:pPr marL="0" indent="0" algn="l">
              <a:buNone/>
            </a:pP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changes validating SDN's advantages over static traditional networking approaches.</a:t>
            </a:r>
            <a:endParaRPr 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1056</Words>
  <Application>Microsoft Office PowerPoint</Application>
  <PresentationFormat>Custom</PresentationFormat>
  <Paragraphs>179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Garamond</vt:lpstr>
      <vt:lpstr>Times New Roman</vt:lpstr>
      <vt:lpstr>Glacial Indifference</vt:lpstr>
      <vt:lpstr>Calibri</vt:lpstr>
      <vt:lpstr>Cormorant Garamond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Purple Simple Research Proposal Presentation</dc:title>
  <dc:creator>Manjunath Kuntirappagol</dc:creator>
  <cp:lastModifiedBy>DEEPITH G C</cp:lastModifiedBy>
  <cp:revision>202</cp:revision>
  <dcterms:created xsi:type="dcterms:W3CDTF">2006-08-16T00:00:00Z</dcterms:created>
  <dcterms:modified xsi:type="dcterms:W3CDTF">2026-01-21T04:42:12Z</dcterms:modified>
  <dc:identifier>DAG-4q3jLaI</dc:identifier>
</cp:coreProperties>
</file>